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1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24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25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60" r:id="rId4"/>
    <p:sldId id="261" r:id="rId5"/>
    <p:sldId id="262" r:id="rId6"/>
    <p:sldId id="259" r:id="rId7"/>
    <p:sldId id="263" r:id="rId8"/>
    <p:sldId id="264" r:id="rId9"/>
    <p:sldId id="285" r:id="rId10"/>
    <p:sldId id="266" r:id="rId11"/>
    <p:sldId id="267" r:id="rId12"/>
    <p:sldId id="268" r:id="rId13"/>
    <p:sldId id="269" r:id="rId14"/>
    <p:sldId id="271" r:id="rId15"/>
    <p:sldId id="272" r:id="rId16"/>
    <p:sldId id="284" r:id="rId17"/>
    <p:sldId id="273" r:id="rId18"/>
    <p:sldId id="275" r:id="rId19"/>
    <p:sldId id="276" r:id="rId20"/>
    <p:sldId id="286" r:id="rId21"/>
    <p:sldId id="277" r:id="rId22"/>
    <p:sldId id="287" r:id="rId23"/>
    <p:sldId id="279" r:id="rId24"/>
    <p:sldId id="280" r:id="rId25"/>
    <p:sldId id="281" r:id="rId26"/>
    <p:sldId id="282" r:id="rId27"/>
    <p:sldId id="283" r:id="rId28"/>
    <p:sldId id="265" r:id="rId29"/>
    <p:sldId id="278" r:id="rId30"/>
    <p:sldId id="288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9" autoAdjust="0"/>
    <p:restoredTop sz="76957" autoAdjust="0"/>
  </p:normalViewPr>
  <p:slideViewPr>
    <p:cSldViewPr snapToGrid="0">
      <p:cViewPr varScale="1">
        <p:scale>
          <a:sx n="68" d="100"/>
          <a:sy n="68" d="100"/>
        </p:scale>
        <p:origin x="873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sonal%20documents\NEU-Research\SNAP-Related\SNAP_slide_table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SemanticKITTI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Sheet1!$A$9</c:f>
              <c:strCache>
                <c:ptCount val="1"/>
                <c:pt idx="0">
                  <c:v>AGILE3D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Sheet1!$B$8:$D$8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Sheet1!$B$9:$D$9</c:f>
              <c:numCache>
                <c:formatCode>General</c:formatCode>
                <c:ptCount val="3"/>
                <c:pt idx="0">
                  <c:v>53.1</c:v>
                </c:pt>
                <c:pt idx="1">
                  <c:v>70</c:v>
                </c:pt>
                <c:pt idx="2">
                  <c:v>76.7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AB-4441-9905-60A1C1478232}"/>
            </c:ext>
          </c:extLst>
        </c:ser>
        <c:ser>
          <c:idx val="1"/>
          <c:order val="1"/>
          <c:tx>
            <c:strRef>
              <c:f>Sheet1!$A$10</c:f>
              <c:strCache>
                <c:ptCount val="1"/>
                <c:pt idx="0">
                  <c:v>Interactive4D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Sheet1!$B$8:$D$8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Sheet1!$B$10:$D$10</c:f>
              <c:numCache>
                <c:formatCode>General</c:formatCode>
                <c:ptCount val="3"/>
                <c:pt idx="0">
                  <c:v>67.5</c:v>
                </c:pt>
                <c:pt idx="1">
                  <c:v>78.3</c:v>
                </c:pt>
                <c:pt idx="2">
                  <c:v>83.4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AB-4441-9905-60A1C1478232}"/>
            </c:ext>
          </c:extLst>
        </c:ser>
        <c:ser>
          <c:idx val="2"/>
          <c:order val="2"/>
          <c:tx>
            <c:strRef>
              <c:f>Sheet1!$A$11</c:f>
              <c:strCache>
                <c:ptCount val="1"/>
                <c:pt idx="0">
                  <c:v>SNAP-KITTI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Sheet1!$B$8:$D$8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Sheet1!$B$11:$D$11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B0AB-4441-9905-60A1C1478232}"/>
            </c:ext>
          </c:extLst>
        </c:ser>
        <c:ser>
          <c:idx val="3"/>
          <c:order val="3"/>
          <c:tx>
            <c:strRef>
              <c:f>Sheet1!$A$12</c:f>
              <c:strCache>
                <c:ptCount val="1"/>
                <c:pt idx="0">
                  <c:v>SNAP-C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Sheet1!$B$8:$D$8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Sheet1!$B$12:$D$12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3-B0AB-4441-9905-60A1C1478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in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IoU</a:t>
                </a:r>
              </a:p>
              <a:p>
                <a:pPr>
                  <a:defRPr/>
                </a:pP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accent1">
          <a:shade val="15000"/>
        </a:schemeClr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Outdoor:</a:t>
            </a:r>
            <a:r>
              <a:rPr lang="en-US" baseline="0"/>
              <a:t> Waymo</a:t>
            </a:r>
            <a:r>
              <a:rPr lang="en-US"/>
              <a:t>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Sheet1!$A$60</c:f>
              <c:strCache>
                <c:ptCount val="1"/>
                <c:pt idx="0">
                  <c:v>PointSAM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Sheet1!$B$59:$D$59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Sheet1!$B$60:$D$60</c:f>
              <c:numCache>
                <c:formatCode>General</c:formatCode>
                <c:ptCount val="3"/>
                <c:pt idx="0">
                  <c:v>12.8</c:v>
                </c:pt>
                <c:pt idx="1">
                  <c:v>43</c:v>
                </c:pt>
                <c:pt idx="2">
                  <c:v>53.1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8B-4D53-9A97-142A45FB1F34}"/>
            </c:ext>
          </c:extLst>
        </c:ser>
        <c:ser>
          <c:idx val="1"/>
          <c:order val="1"/>
          <c:tx>
            <c:strRef>
              <c:f>Sheet1!$A$61</c:f>
              <c:strCache>
                <c:ptCount val="1"/>
                <c:pt idx="0">
                  <c:v>SNAP-C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Sheet1!$B$59:$D$59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Sheet1!$B$61:$D$61</c:f>
              <c:numCache>
                <c:formatCode>General</c:formatCode>
                <c:ptCount val="3"/>
                <c:pt idx="0">
                  <c:v>69.8</c:v>
                </c:pt>
                <c:pt idx="1">
                  <c:v>82.3</c:v>
                </c:pt>
                <c:pt idx="2">
                  <c:v>86.6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8B-4D53-9A97-142A45FB1F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9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IoU</a:t>
                </a:r>
              </a:p>
              <a:p>
                <a:pPr>
                  <a:defRPr/>
                </a:pP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accent1">
          <a:shade val="15000"/>
        </a:schemeClr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Aerial:</a:t>
            </a:r>
            <a:r>
              <a:rPr lang="en-US" baseline="0"/>
              <a:t> UrbanBIS</a:t>
            </a:r>
            <a:r>
              <a:rPr lang="en-US"/>
              <a:t>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Sheet1!$A$82</c:f>
              <c:strCache>
                <c:ptCount val="1"/>
                <c:pt idx="0">
                  <c:v>PointSAM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Sheet1!$B$81:$D$81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Sheet1!$B$82:$D$82</c:f>
              <c:numCache>
                <c:formatCode>General</c:formatCode>
                <c:ptCount val="3"/>
                <c:pt idx="0">
                  <c:v>39.299999999999997</c:v>
                </c:pt>
                <c:pt idx="1">
                  <c:v>79.099999999999994</c:v>
                </c:pt>
                <c:pt idx="2">
                  <c:v>89.4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83-4DAD-8FCE-6FCEDD7B7396}"/>
            </c:ext>
          </c:extLst>
        </c:ser>
        <c:ser>
          <c:idx val="1"/>
          <c:order val="1"/>
          <c:tx>
            <c:strRef>
              <c:f>Sheet1!$A$83</c:f>
              <c:strCache>
                <c:ptCount val="1"/>
                <c:pt idx="0">
                  <c:v>SNAP-C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Sheet1!$B$81:$D$81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Sheet1!$B$83:$D$83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2183-4DAD-8FCE-6FCEDD7B73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95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IoU</a:t>
                </a:r>
              </a:p>
              <a:p>
                <a:pPr>
                  <a:defRPr/>
                </a:pP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accent1">
          <a:shade val="15000"/>
        </a:schemeClr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Aerial:</a:t>
            </a:r>
            <a:r>
              <a:rPr lang="en-US" baseline="0"/>
              <a:t> UrbanBIS</a:t>
            </a:r>
            <a:r>
              <a:rPr lang="en-US"/>
              <a:t>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Sheet1!$A$77</c:f>
              <c:strCache>
                <c:ptCount val="1"/>
                <c:pt idx="0">
                  <c:v>PointSAM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Sheet1!$B$76:$D$76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Sheet1!$B$77:$D$77</c:f>
              <c:numCache>
                <c:formatCode>General</c:formatCode>
                <c:ptCount val="3"/>
                <c:pt idx="0">
                  <c:v>39.299999999999997</c:v>
                </c:pt>
                <c:pt idx="1">
                  <c:v>79.099999999999994</c:v>
                </c:pt>
                <c:pt idx="2">
                  <c:v>89.4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2A-4119-AA22-BC446F0DBE1D}"/>
            </c:ext>
          </c:extLst>
        </c:ser>
        <c:ser>
          <c:idx val="1"/>
          <c:order val="1"/>
          <c:tx>
            <c:strRef>
              <c:f>Sheet1!$A$78</c:f>
              <c:strCache>
                <c:ptCount val="1"/>
                <c:pt idx="0">
                  <c:v>SNAP-C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Sheet1!$B$76:$D$76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Sheet1!$B$78:$D$78</c:f>
              <c:numCache>
                <c:formatCode>General</c:formatCode>
                <c:ptCount val="3"/>
                <c:pt idx="0">
                  <c:v>71.599999999999994</c:v>
                </c:pt>
                <c:pt idx="1">
                  <c:v>86.2</c:v>
                </c:pt>
                <c:pt idx="2">
                  <c:v>90.2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2A-4119-AA22-BC446F0DBE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95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IoU</a:t>
                </a:r>
              </a:p>
              <a:p>
                <a:pPr>
                  <a:defRPr/>
                </a:pP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accent1">
          <a:shade val="15000"/>
        </a:schemeClr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SemanticKITTI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Sheet1!$A$101</c:f>
              <c:strCache>
                <c:ptCount val="1"/>
                <c:pt idx="0">
                  <c:v>SAL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Sheet1!$B$100:$D$100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Sheet1!$B$101:$D$101</c:f>
              <c:numCache>
                <c:formatCode>General</c:formatCode>
                <c:ptCount val="3"/>
                <c:pt idx="0">
                  <c:v>24.8</c:v>
                </c:pt>
                <c:pt idx="1">
                  <c:v>32.299999999999997</c:v>
                </c:pt>
                <c:pt idx="2">
                  <c:v>66.8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62-4DCB-821C-FB2B1D6B0FCD}"/>
            </c:ext>
          </c:extLst>
        </c:ser>
        <c:ser>
          <c:idx val="1"/>
          <c:order val="1"/>
          <c:tx>
            <c:strRef>
              <c:f>Sheet1!$A$102</c:f>
              <c:strCache>
                <c:ptCount val="1"/>
                <c:pt idx="0">
                  <c:v>SNAP-C @ auto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Sheet1!$B$100:$D$100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Sheet1!$B$102:$D$102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1862-4DCB-821C-FB2B1D6B0FCD}"/>
            </c:ext>
          </c:extLst>
        </c:ser>
        <c:ser>
          <c:idx val="2"/>
          <c:order val="2"/>
          <c:tx>
            <c:strRef>
              <c:f>Sheet1!$A$103</c:f>
              <c:strCache>
                <c:ptCount val="1"/>
                <c:pt idx="0">
                  <c:v>SNAP-C @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Sheet1!$B$100:$D$100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Sheet1!$B$103:$D$103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1862-4DCB-821C-FB2B1D6B0F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85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nuScenes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Sheet1!$A$118</c:f>
              <c:strCache>
                <c:ptCount val="1"/>
                <c:pt idx="0">
                  <c:v>SAL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Sheet1!$B$117:$D$117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Sheet1!$B$118:$D$118</c:f>
              <c:numCache>
                <c:formatCode>General</c:formatCode>
                <c:ptCount val="3"/>
                <c:pt idx="0">
                  <c:v>38.4</c:v>
                </c:pt>
                <c:pt idx="1">
                  <c:v>47.8</c:v>
                </c:pt>
                <c:pt idx="2">
                  <c:v>77.2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A0-4476-A193-E5EF0365851B}"/>
            </c:ext>
          </c:extLst>
        </c:ser>
        <c:ser>
          <c:idx val="1"/>
          <c:order val="1"/>
          <c:tx>
            <c:strRef>
              <c:f>Sheet1!$A$119</c:f>
              <c:strCache>
                <c:ptCount val="1"/>
                <c:pt idx="0">
                  <c:v>SNAP-C @ auto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Sheet1!$B$117:$D$117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Sheet1!$B$119:$D$119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A2A0-4476-A193-E5EF0365851B}"/>
            </c:ext>
          </c:extLst>
        </c:ser>
        <c:ser>
          <c:idx val="2"/>
          <c:order val="2"/>
          <c:tx>
            <c:strRef>
              <c:f>Sheet1!$A$120</c:f>
              <c:strCache>
                <c:ptCount val="1"/>
                <c:pt idx="0">
                  <c:v>SNAP-C @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Sheet1!$B$117:$D$117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Sheet1!$B$120:$D$120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A2A0-4476-A193-E5EF036585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85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SemanticKITTI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Sheet1!$F$95</c:f>
              <c:strCache>
                <c:ptCount val="1"/>
                <c:pt idx="0">
                  <c:v>SAL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Sheet1!$G$94:$I$94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Sheet1!$G$95:$I$95</c:f>
              <c:numCache>
                <c:formatCode>General</c:formatCode>
                <c:ptCount val="3"/>
                <c:pt idx="0">
                  <c:v>24.8</c:v>
                </c:pt>
                <c:pt idx="1">
                  <c:v>32.299999999999997</c:v>
                </c:pt>
                <c:pt idx="2">
                  <c:v>66.8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2B-4ADC-888D-EDA8D0FC8917}"/>
            </c:ext>
          </c:extLst>
        </c:ser>
        <c:ser>
          <c:idx val="1"/>
          <c:order val="1"/>
          <c:tx>
            <c:strRef>
              <c:f>Sheet1!$F$96</c:f>
              <c:strCache>
                <c:ptCount val="1"/>
                <c:pt idx="0">
                  <c:v>SNAP-C @ auto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Sheet1!$G$94:$I$94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Sheet1!$G$96:$I$96</c:f>
              <c:numCache>
                <c:formatCode>General</c:formatCode>
                <c:ptCount val="3"/>
                <c:pt idx="0">
                  <c:v>28.2</c:v>
                </c:pt>
                <c:pt idx="1">
                  <c:v>34.1</c:v>
                </c:pt>
                <c:pt idx="2">
                  <c:v>78.599999999999994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2B-4ADC-888D-EDA8D0FC8917}"/>
            </c:ext>
          </c:extLst>
        </c:ser>
        <c:ser>
          <c:idx val="2"/>
          <c:order val="2"/>
          <c:tx>
            <c:strRef>
              <c:f>Sheet1!$F$97</c:f>
              <c:strCache>
                <c:ptCount val="1"/>
                <c:pt idx="0">
                  <c:v>SNAP-C @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Sheet1!$G$94:$I$94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Sheet1!$G$97:$I$97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5E2B-4ADC-888D-EDA8D0FC89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85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accent1">
          <a:shade val="15000"/>
        </a:schemeClr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SemanticKITTI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Sheet1!$A$95</c:f>
              <c:strCache>
                <c:ptCount val="1"/>
                <c:pt idx="0">
                  <c:v>SAL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Sheet1!$B$94:$D$94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Sheet1!$B$95:$D$95</c:f>
              <c:numCache>
                <c:formatCode>General</c:formatCode>
                <c:ptCount val="3"/>
                <c:pt idx="0">
                  <c:v>24.8</c:v>
                </c:pt>
                <c:pt idx="1">
                  <c:v>32.299999999999997</c:v>
                </c:pt>
                <c:pt idx="2">
                  <c:v>66.8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4D-4512-BDF0-7152C9B8DC92}"/>
            </c:ext>
          </c:extLst>
        </c:ser>
        <c:ser>
          <c:idx val="1"/>
          <c:order val="1"/>
          <c:tx>
            <c:strRef>
              <c:f>Sheet1!$A$96</c:f>
              <c:strCache>
                <c:ptCount val="1"/>
                <c:pt idx="0">
                  <c:v>SNAP-C @ auto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Sheet1!$B$94:$D$94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Sheet1!$B$96:$D$96</c:f>
              <c:numCache>
                <c:formatCode>General</c:formatCode>
                <c:ptCount val="3"/>
                <c:pt idx="0">
                  <c:v>28.2</c:v>
                </c:pt>
                <c:pt idx="1">
                  <c:v>34.1</c:v>
                </c:pt>
                <c:pt idx="2">
                  <c:v>78.599999999999994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4D-4512-BDF0-7152C9B8DC92}"/>
            </c:ext>
          </c:extLst>
        </c:ser>
        <c:ser>
          <c:idx val="2"/>
          <c:order val="2"/>
          <c:tx>
            <c:strRef>
              <c:f>Sheet1!$A$97</c:f>
              <c:strCache>
                <c:ptCount val="1"/>
                <c:pt idx="0">
                  <c:v>SNAP-C @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Sheet1!$B$94:$D$94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Sheet1!$B$97:$D$97</c:f>
              <c:numCache>
                <c:formatCode>General</c:formatCode>
                <c:ptCount val="3"/>
                <c:pt idx="0">
                  <c:v>40.1</c:v>
                </c:pt>
                <c:pt idx="1">
                  <c:v>47.3</c:v>
                </c:pt>
                <c:pt idx="2">
                  <c:v>81.599999999999994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4D-4512-BDF0-7152C9B8DC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85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nuScenes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Sheet1!$F$112</c:f>
              <c:strCache>
                <c:ptCount val="1"/>
                <c:pt idx="0">
                  <c:v>SAL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Sheet1!$G$111:$I$111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Sheet1!$G$112:$I$112</c:f>
              <c:numCache>
                <c:formatCode>General</c:formatCode>
                <c:ptCount val="3"/>
                <c:pt idx="0">
                  <c:v>38.4</c:v>
                </c:pt>
                <c:pt idx="1">
                  <c:v>47.8</c:v>
                </c:pt>
                <c:pt idx="2">
                  <c:v>77.2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5D-4997-9076-2DD700D6D135}"/>
            </c:ext>
          </c:extLst>
        </c:ser>
        <c:ser>
          <c:idx val="1"/>
          <c:order val="1"/>
          <c:tx>
            <c:strRef>
              <c:f>Sheet1!$F$113</c:f>
              <c:strCache>
                <c:ptCount val="1"/>
                <c:pt idx="0">
                  <c:v>SNAP-C @ auto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Sheet1!$G$111:$I$111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Sheet1!$G$113:$I$113</c:f>
              <c:numCache>
                <c:formatCode>General</c:formatCode>
                <c:ptCount val="3"/>
                <c:pt idx="0">
                  <c:v>37.9</c:v>
                </c:pt>
                <c:pt idx="1">
                  <c:v>47.1</c:v>
                </c:pt>
                <c:pt idx="2">
                  <c:v>82.2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5D-4997-9076-2DD700D6D135}"/>
            </c:ext>
          </c:extLst>
        </c:ser>
        <c:ser>
          <c:idx val="2"/>
          <c:order val="2"/>
          <c:tx>
            <c:strRef>
              <c:f>Sheet1!$F$114</c:f>
              <c:strCache>
                <c:ptCount val="1"/>
                <c:pt idx="0">
                  <c:v>SNAP-C @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Sheet1!$G$111:$I$111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Sheet1!$G$114:$I$114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F45D-4997-9076-2DD700D6D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85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nuScenes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Sheet1!$A$112</c:f>
              <c:strCache>
                <c:ptCount val="1"/>
                <c:pt idx="0">
                  <c:v>SAL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Sheet1!$B$111:$D$111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Sheet1!$B$112:$D$112</c:f>
              <c:numCache>
                <c:formatCode>General</c:formatCode>
                <c:ptCount val="3"/>
                <c:pt idx="0">
                  <c:v>38.4</c:v>
                </c:pt>
                <c:pt idx="1">
                  <c:v>47.8</c:v>
                </c:pt>
                <c:pt idx="2">
                  <c:v>77.2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A6-41E7-A9A5-DAF3F390F084}"/>
            </c:ext>
          </c:extLst>
        </c:ser>
        <c:ser>
          <c:idx val="1"/>
          <c:order val="1"/>
          <c:tx>
            <c:strRef>
              <c:f>Sheet1!$A$113</c:f>
              <c:strCache>
                <c:ptCount val="1"/>
                <c:pt idx="0">
                  <c:v>SNAP-C @ auto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Sheet1!$B$111:$D$111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Sheet1!$B$113:$D$113</c:f>
              <c:numCache>
                <c:formatCode>General</c:formatCode>
                <c:ptCount val="3"/>
                <c:pt idx="0">
                  <c:v>37.9</c:v>
                </c:pt>
                <c:pt idx="1">
                  <c:v>47.1</c:v>
                </c:pt>
                <c:pt idx="2">
                  <c:v>82.2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A6-41E7-A9A5-DAF3F390F084}"/>
            </c:ext>
          </c:extLst>
        </c:ser>
        <c:ser>
          <c:idx val="2"/>
          <c:order val="2"/>
          <c:tx>
            <c:strRef>
              <c:f>Sheet1!$A$114</c:f>
              <c:strCache>
                <c:ptCount val="1"/>
                <c:pt idx="0">
                  <c:v>SNAP-C @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Sheet1!$B$111:$D$111</c:f>
              <c:strCache>
                <c:ptCount val="3"/>
                <c:pt idx="0">
                  <c:v>PQ</c:v>
                </c:pt>
                <c:pt idx="1">
                  <c:v>RQ</c:v>
                </c:pt>
                <c:pt idx="2">
                  <c:v>SQ</c:v>
                </c:pt>
              </c:strCache>
            </c:strRef>
          </c:cat>
          <c:val>
            <c:numRef>
              <c:f>Sheet1!$B$114:$D$114</c:f>
              <c:numCache>
                <c:formatCode>General</c:formatCode>
                <c:ptCount val="3"/>
                <c:pt idx="0">
                  <c:v>47.2</c:v>
                </c:pt>
                <c:pt idx="1">
                  <c:v>56.1</c:v>
                </c:pt>
                <c:pt idx="2">
                  <c:v>83.9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A6-41E7-A9A5-DAF3F390F0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85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Matterport3D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Sheet1!$A$141</c:f>
              <c:strCache>
                <c:ptCount val="1"/>
                <c:pt idx="0">
                  <c:v>OpenMask3D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Sheet1!$B$140:$D$140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Sheet1!$B$141:$D$141</c:f>
              <c:numCache>
                <c:formatCode>General</c:formatCode>
                <c:ptCount val="3"/>
                <c:pt idx="0">
                  <c:v>7.7</c:v>
                </c:pt>
                <c:pt idx="1">
                  <c:v>13.9</c:v>
                </c:pt>
                <c:pt idx="2">
                  <c:v>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6D-4292-938A-63F8A1077D81}"/>
            </c:ext>
          </c:extLst>
        </c:ser>
        <c:ser>
          <c:idx val="1"/>
          <c:order val="1"/>
          <c:tx>
            <c:strRef>
              <c:f>Sheet1!$A$142</c:f>
              <c:strCache>
                <c:ptCount val="1"/>
                <c:pt idx="0">
                  <c:v>SAI3D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Sheet1!$B$140:$D$140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Sheet1!$B$142:$D$142</c:f>
              <c:numCache>
                <c:formatCode>General</c:formatCode>
                <c:ptCount val="3"/>
                <c:pt idx="0">
                  <c:v>8.9</c:v>
                </c:pt>
                <c:pt idx="1">
                  <c:v>15.3</c:v>
                </c:pt>
                <c:pt idx="2">
                  <c:v>20.9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6D-4292-938A-63F8A1077D81}"/>
            </c:ext>
          </c:extLst>
        </c:ser>
        <c:ser>
          <c:idx val="2"/>
          <c:order val="2"/>
          <c:tx>
            <c:strRef>
              <c:f>Sheet1!$A$143</c:f>
              <c:strCache>
                <c:ptCount val="1"/>
                <c:pt idx="0">
                  <c:v>SNAP-C @ auto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Sheet1!$B$140:$D$140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Sheet1!$B$143:$D$143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286D-4292-938A-63F8A1077D81}"/>
            </c:ext>
          </c:extLst>
        </c:ser>
        <c:ser>
          <c:idx val="3"/>
          <c:order val="3"/>
          <c:tx>
            <c:strRef>
              <c:f>Sheet1!$A$144</c:f>
              <c:strCache>
                <c:ptCount val="1"/>
                <c:pt idx="0">
                  <c:v>SNAP-C @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Sheet1!$B$140:$D$140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Sheet1!$B$144:$D$144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3-286D-4292-938A-63F8A1077D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ScanNet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Sheet1!$A$31</c:f>
              <c:strCache>
                <c:ptCount val="1"/>
                <c:pt idx="0">
                  <c:v>InterObject3D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Sheet1!$B$30:$D$30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Sheet1!$B$31:$D$31</c:f>
              <c:numCache>
                <c:formatCode>General</c:formatCode>
                <c:ptCount val="3"/>
                <c:pt idx="0">
                  <c:v>40.799999999999997</c:v>
                </c:pt>
                <c:pt idx="1">
                  <c:v>63.9</c:v>
                </c:pt>
                <c:pt idx="2">
                  <c:v>72.400000000000006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3F-4DA0-93B2-E2785B74E28D}"/>
            </c:ext>
          </c:extLst>
        </c:ser>
        <c:ser>
          <c:idx val="1"/>
          <c:order val="1"/>
          <c:tx>
            <c:strRef>
              <c:f>Sheet1!$A$32</c:f>
              <c:strCache>
                <c:ptCount val="1"/>
                <c:pt idx="0">
                  <c:v>AGILE3D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Sheet1!$B$30:$D$30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Sheet1!$B$32:$D$32</c:f>
              <c:numCache>
                <c:formatCode>General</c:formatCode>
                <c:ptCount val="3"/>
                <c:pt idx="0">
                  <c:v>63.3</c:v>
                </c:pt>
                <c:pt idx="1">
                  <c:v>75.400000000000006</c:v>
                </c:pt>
                <c:pt idx="2">
                  <c:v>79.900000000000006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3F-4DA0-93B2-E2785B74E28D}"/>
            </c:ext>
          </c:extLst>
        </c:ser>
        <c:ser>
          <c:idx val="2"/>
          <c:order val="2"/>
          <c:tx>
            <c:strRef>
              <c:f>Sheet1!$A$33</c:f>
              <c:strCache>
                <c:ptCount val="1"/>
                <c:pt idx="0">
                  <c:v>PointSAM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Sheet1!$B$30:$D$30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Sheet1!$B$33:$D$33</c:f>
              <c:numCache>
                <c:formatCode>General</c:formatCode>
                <c:ptCount val="3"/>
                <c:pt idx="0">
                  <c:v>52.7</c:v>
                </c:pt>
                <c:pt idx="1">
                  <c:v>75.900000000000006</c:v>
                </c:pt>
                <c:pt idx="2">
                  <c:v>80.599999999999994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3F-4DA0-93B2-E2785B74E28D}"/>
            </c:ext>
          </c:extLst>
        </c:ser>
        <c:ser>
          <c:idx val="3"/>
          <c:order val="3"/>
          <c:tx>
            <c:strRef>
              <c:f>Sheet1!$A$34</c:f>
              <c:strCache>
                <c:ptCount val="1"/>
                <c:pt idx="0">
                  <c:v>SNAP-SN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Sheet1!$B$30:$D$30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Sheet1!$B$34:$D$34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3-453F-4DA0-93B2-E2785B74E28D}"/>
            </c:ext>
          </c:extLst>
        </c:ser>
        <c:ser>
          <c:idx val="4"/>
          <c:order val="4"/>
          <c:tx>
            <c:strRef>
              <c:f>Sheet1!$A$35</c:f>
              <c:strCache>
                <c:ptCount val="1"/>
                <c:pt idx="0">
                  <c:v>SNAP-C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Sheet1!$B$30:$D$30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Sheet1!$B$35:$D$35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4-453F-4DA0-93B2-E2785B74E2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in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IoU</a:t>
                </a:r>
              </a:p>
              <a:p>
                <a:pPr>
                  <a:defRPr/>
                </a:pP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accent1">
          <a:shade val="15000"/>
        </a:schemeClr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Matterport3D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Sheet1!$F$134</c:f>
              <c:strCache>
                <c:ptCount val="1"/>
                <c:pt idx="0">
                  <c:v>OpenMask3D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Sheet1!$G$133:$I$133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Sheet1!$G$134:$I$134</c:f>
              <c:numCache>
                <c:formatCode>General</c:formatCode>
                <c:ptCount val="3"/>
                <c:pt idx="0">
                  <c:v>7.7</c:v>
                </c:pt>
                <c:pt idx="1">
                  <c:v>13.9</c:v>
                </c:pt>
                <c:pt idx="2">
                  <c:v>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3A-4F77-9B0F-E4A6E99C0AEF}"/>
            </c:ext>
          </c:extLst>
        </c:ser>
        <c:ser>
          <c:idx val="1"/>
          <c:order val="1"/>
          <c:tx>
            <c:strRef>
              <c:f>Sheet1!$F$135</c:f>
              <c:strCache>
                <c:ptCount val="1"/>
                <c:pt idx="0">
                  <c:v>SAI3D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Sheet1!$G$133:$I$133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Sheet1!$G$135:$I$135</c:f>
              <c:numCache>
                <c:formatCode>General</c:formatCode>
                <c:ptCount val="3"/>
                <c:pt idx="0">
                  <c:v>8.9</c:v>
                </c:pt>
                <c:pt idx="1">
                  <c:v>15.3</c:v>
                </c:pt>
                <c:pt idx="2">
                  <c:v>20.9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3A-4F77-9B0F-E4A6E99C0AEF}"/>
            </c:ext>
          </c:extLst>
        </c:ser>
        <c:ser>
          <c:idx val="2"/>
          <c:order val="2"/>
          <c:tx>
            <c:strRef>
              <c:f>Sheet1!$F$136</c:f>
              <c:strCache>
                <c:ptCount val="1"/>
                <c:pt idx="0">
                  <c:v>SNAP-C @ auto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Sheet1!$G$133:$I$133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Sheet1!$G$136:$I$136</c:f>
              <c:numCache>
                <c:formatCode>General</c:formatCode>
                <c:ptCount val="3"/>
                <c:pt idx="0">
                  <c:v>16.5</c:v>
                </c:pt>
                <c:pt idx="1">
                  <c:v>25.2</c:v>
                </c:pt>
                <c:pt idx="2">
                  <c:v>30.7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3A-4F77-9B0F-E4A6E99C0AEF}"/>
            </c:ext>
          </c:extLst>
        </c:ser>
        <c:ser>
          <c:idx val="3"/>
          <c:order val="3"/>
          <c:tx>
            <c:strRef>
              <c:f>Sheet1!$F$137</c:f>
              <c:strCache>
                <c:ptCount val="1"/>
                <c:pt idx="0">
                  <c:v>SNAP-C @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Sheet1!$G$133:$I$133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Sheet1!$G$137:$I$137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3-A83A-4F77-9B0F-E4A6E99C0A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Matterport3D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Sheet1!$A$134</c:f>
              <c:strCache>
                <c:ptCount val="1"/>
                <c:pt idx="0">
                  <c:v>OpenMask3D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Sheet1!$B$133:$D$133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Sheet1!$B$134:$D$134</c:f>
              <c:numCache>
                <c:formatCode>General</c:formatCode>
                <c:ptCount val="3"/>
                <c:pt idx="0">
                  <c:v>7.7</c:v>
                </c:pt>
                <c:pt idx="1">
                  <c:v>13.9</c:v>
                </c:pt>
                <c:pt idx="2">
                  <c:v>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D1-4220-ABB7-D055E40B987C}"/>
            </c:ext>
          </c:extLst>
        </c:ser>
        <c:ser>
          <c:idx val="1"/>
          <c:order val="1"/>
          <c:tx>
            <c:strRef>
              <c:f>Sheet1!$A$135</c:f>
              <c:strCache>
                <c:ptCount val="1"/>
                <c:pt idx="0">
                  <c:v>SAI3D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Sheet1!$B$133:$D$133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Sheet1!$B$135:$D$135</c:f>
              <c:numCache>
                <c:formatCode>General</c:formatCode>
                <c:ptCount val="3"/>
                <c:pt idx="0">
                  <c:v>8.9</c:v>
                </c:pt>
                <c:pt idx="1">
                  <c:v>15.3</c:v>
                </c:pt>
                <c:pt idx="2">
                  <c:v>20.9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D1-4220-ABB7-D055E40B987C}"/>
            </c:ext>
          </c:extLst>
        </c:ser>
        <c:ser>
          <c:idx val="2"/>
          <c:order val="2"/>
          <c:tx>
            <c:strRef>
              <c:f>Sheet1!$A$136</c:f>
              <c:strCache>
                <c:ptCount val="1"/>
                <c:pt idx="0">
                  <c:v>SNAP-C @ auto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Sheet1!$B$133:$D$133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Sheet1!$B$136:$D$136</c:f>
              <c:numCache>
                <c:formatCode>General</c:formatCode>
                <c:ptCount val="3"/>
                <c:pt idx="0">
                  <c:v>16.5</c:v>
                </c:pt>
                <c:pt idx="1">
                  <c:v>25.2</c:v>
                </c:pt>
                <c:pt idx="2">
                  <c:v>30.7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D1-4220-ABB7-D055E40B987C}"/>
            </c:ext>
          </c:extLst>
        </c:ser>
        <c:ser>
          <c:idx val="3"/>
          <c:order val="3"/>
          <c:tx>
            <c:strRef>
              <c:f>Sheet1!$A$137</c:f>
              <c:strCache>
                <c:ptCount val="1"/>
                <c:pt idx="0">
                  <c:v>SNAP-C @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Sheet1!$B$133:$D$133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Sheet1!$B$137:$D$137</c:f>
              <c:numCache>
                <c:formatCode>General</c:formatCode>
                <c:ptCount val="3"/>
                <c:pt idx="0">
                  <c:v>18.3</c:v>
                </c:pt>
                <c:pt idx="1">
                  <c:v>28.2</c:v>
                </c:pt>
                <c:pt idx="2">
                  <c:v>34.700000000000003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D1-4220-ABB7-D055E40B9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S3DIS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Sheet1!$A$158</c:f>
              <c:strCache>
                <c:ptCount val="1"/>
                <c:pt idx="0">
                  <c:v>OpenScene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Sheet1!$B$157:$D$157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Sheet1!$B$158:$D$158</c:f>
              <c:numCache>
                <c:formatCode>General</c:formatCode>
                <c:ptCount val="3"/>
                <c:pt idx="0">
                  <c:v>15.2</c:v>
                </c:pt>
                <c:pt idx="1">
                  <c:v>21.5</c:v>
                </c:pt>
                <c:pt idx="2">
                  <c:v>23.7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4E-4D2B-A239-61C0583A0E23}"/>
            </c:ext>
          </c:extLst>
        </c:ser>
        <c:ser>
          <c:idx val="1"/>
          <c:order val="1"/>
          <c:tx>
            <c:strRef>
              <c:f>Sheet1!$A$159</c:f>
              <c:strCache>
                <c:ptCount val="1"/>
                <c:pt idx="0">
                  <c:v>SNAP-C @ auto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Sheet1!$B$157:$D$157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Sheet1!$B$159:$D$159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F34E-4D2B-A239-61C0583A0E23}"/>
            </c:ext>
          </c:extLst>
        </c:ser>
        <c:ser>
          <c:idx val="2"/>
          <c:order val="2"/>
          <c:tx>
            <c:strRef>
              <c:f>Sheet1!$A$160</c:f>
              <c:strCache>
                <c:ptCount val="1"/>
                <c:pt idx="0">
                  <c:v>SNAP-C @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Sheet1!$B$157:$D$157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Sheet1!$B$160:$D$160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F34E-4D2B-A239-61C0583A0E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35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S3DIS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Sheet1!$A$164</c:f>
              <c:strCache>
                <c:ptCount val="1"/>
                <c:pt idx="0">
                  <c:v>OpenScene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Sheet1!$B$163:$D$163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Sheet1!$B$164:$D$164</c:f>
              <c:numCache>
                <c:formatCode>General</c:formatCode>
                <c:ptCount val="3"/>
                <c:pt idx="0">
                  <c:v>15.2</c:v>
                </c:pt>
                <c:pt idx="1">
                  <c:v>21.5</c:v>
                </c:pt>
                <c:pt idx="2">
                  <c:v>23.7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D9-4FF3-90BF-CBEBE81AFA0A}"/>
            </c:ext>
          </c:extLst>
        </c:ser>
        <c:ser>
          <c:idx val="1"/>
          <c:order val="1"/>
          <c:tx>
            <c:strRef>
              <c:f>Sheet1!$A$165</c:f>
              <c:strCache>
                <c:ptCount val="1"/>
                <c:pt idx="0">
                  <c:v>SNAP-C @ auto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Sheet1!$B$163:$D$163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Sheet1!$B$165:$D$165</c:f>
              <c:numCache>
                <c:formatCode>General</c:formatCode>
                <c:ptCount val="3"/>
                <c:pt idx="0">
                  <c:v>16.100000000000001</c:v>
                </c:pt>
                <c:pt idx="1">
                  <c:v>23.8</c:v>
                </c:pt>
                <c:pt idx="2">
                  <c:v>30.9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D9-4FF3-90BF-CBEBE81AFA0A}"/>
            </c:ext>
          </c:extLst>
        </c:ser>
        <c:ser>
          <c:idx val="2"/>
          <c:order val="2"/>
          <c:tx>
            <c:strRef>
              <c:f>Sheet1!$A$166</c:f>
              <c:strCache>
                <c:ptCount val="1"/>
                <c:pt idx="0">
                  <c:v>SNAP-C @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Sheet1!$B$163:$D$163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Sheet1!$B$166:$D$166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FAD9-4FF3-90BF-CBEBE81AF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35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S3DIS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Sheet1!$A$152</c:f>
              <c:strCache>
                <c:ptCount val="1"/>
                <c:pt idx="0">
                  <c:v>OpenScene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Sheet1!$B$151:$D$151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Sheet1!$B$152:$D$152</c:f>
              <c:numCache>
                <c:formatCode>General</c:formatCode>
                <c:ptCount val="3"/>
                <c:pt idx="0">
                  <c:v>15.2</c:v>
                </c:pt>
                <c:pt idx="1">
                  <c:v>21.5</c:v>
                </c:pt>
                <c:pt idx="2">
                  <c:v>23.7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93-49F4-884F-DA4FF97FA2D8}"/>
            </c:ext>
          </c:extLst>
        </c:ser>
        <c:ser>
          <c:idx val="1"/>
          <c:order val="1"/>
          <c:tx>
            <c:strRef>
              <c:f>Sheet1!$A$153</c:f>
              <c:strCache>
                <c:ptCount val="1"/>
                <c:pt idx="0">
                  <c:v>SNAP-C @ auto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Sheet1!$B$151:$D$151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Sheet1!$B$153:$D$153</c:f>
              <c:numCache>
                <c:formatCode>General</c:formatCode>
                <c:ptCount val="3"/>
                <c:pt idx="0">
                  <c:v>16.100000000000001</c:v>
                </c:pt>
                <c:pt idx="1">
                  <c:v>23.8</c:v>
                </c:pt>
                <c:pt idx="2">
                  <c:v>30.9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93-49F4-884F-DA4FF97FA2D8}"/>
            </c:ext>
          </c:extLst>
        </c:ser>
        <c:ser>
          <c:idx val="2"/>
          <c:order val="2"/>
          <c:tx>
            <c:strRef>
              <c:f>Sheet1!$A$154</c:f>
              <c:strCache>
                <c:ptCount val="1"/>
                <c:pt idx="0">
                  <c:v>SNAP-C @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Sheet1!$B$151:$D$151</c:f>
              <c:strCache>
                <c:ptCount val="3"/>
                <c:pt idx="0">
                  <c:v>mAP</c:v>
                </c:pt>
                <c:pt idx="1">
                  <c:v>AP50</c:v>
                </c:pt>
                <c:pt idx="2">
                  <c:v>AP25</c:v>
                </c:pt>
              </c:strCache>
            </c:strRef>
          </c:cat>
          <c:val>
            <c:numRef>
              <c:f>Sheet1!$B$154:$D$154</c:f>
              <c:numCache>
                <c:formatCode>General</c:formatCode>
                <c:ptCount val="3"/>
                <c:pt idx="0">
                  <c:v>17.600000000000001</c:v>
                </c:pt>
                <c:pt idx="1">
                  <c:v>25.5</c:v>
                </c:pt>
                <c:pt idx="2">
                  <c:v>33.6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93-49F4-884F-DA4FF97FA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35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Waymo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Sheet1!$A$192</c:f>
              <c:strCache>
                <c:ptCount val="1"/>
                <c:pt idx="0">
                  <c:v>Batch Norm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Sheet1!$B$191:$C$191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Sheet1!$B$192:$C$192</c:f>
              <c:numCache>
                <c:formatCode>General</c:formatCode>
                <c:ptCount val="2"/>
                <c:pt idx="0">
                  <c:v>52.1</c:v>
                </c:pt>
                <c:pt idx="1">
                  <c:v>64.3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D2-4222-B572-84024A1C2EA6}"/>
            </c:ext>
          </c:extLst>
        </c:ser>
        <c:ser>
          <c:idx val="1"/>
          <c:order val="1"/>
          <c:tx>
            <c:strRef>
              <c:f>Sheet1!$A$193</c:f>
              <c:strCache>
                <c:ptCount val="1"/>
                <c:pt idx="0">
                  <c:v>Dataset Norm (KITTI)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Sheet1!$B$191:$C$191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Sheet1!$B$193:$C$193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92D2-4222-B572-84024A1C2EA6}"/>
            </c:ext>
          </c:extLst>
        </c:ser>
        <c:ser>
          <c:idx val="2"/>
          <c:order val="2"/>
          <c:tx>
            <c:strRef>
              <c:f>Sheet1!$A$194</c:f>
              <c:strCache>
                <c:ptCount val="1"/>
                <c:pt idx="0">
                  <c:v>Domain Norm (Outdoor)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Sheet1!$B$191:$C$191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Sheet1!$B$194:$C$194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92D2-4222-B572-84024A1C2E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9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dirty="0" err="1"/>
                  <a:t>IoU</a:t>
                </a:r>
                <a:endParaRPr lang="en-US" altLang="zh-CN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 alt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Waymo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Sheet1!$A$197</c:f>
              <c:strCache>
                <c:ptCount val="1"/>
                <c:pt idx="0">
                  <c:v>Batch Norm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Sheet1!$B$196:$C$196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Sheet1!$B$197:$C$197</c:f>
              <c:numCache>
                <c:formatCode>General</c:formatCode>
                <c:ptCount val="2"/>
                <c:pt idx="0">
                  <c:v>52.1</c:v>
                </c:pt>
                <c:pt idx="1">
                  <c:v>64.3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92-4751-A694-218ADCB5D79A}"/>
            </c:ext>
          </c:extLst>
        </c:ser>
        <c:ser>
          <c:idx val="1"/>
          <c:order val="1"/>
          <c:tx>
            <c:strRef>
              <c:f>Sheet1!$A$198</c:f>
              <c:strCache>
                <c:ptCount val="1"/>
                <c:pt idx="0">
                  <c:v>Dataset Norm (KITTI)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Sheet1!$B$196:$C$196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Sheet1!$B$198:$C$198</c:f>
              <c:numCache>
                <c:formatCode>General</c:formatCode>
                <c:ptCount val="2"/>
                <c:pt idx="0">
                  <c:v>56.2</c:v>
                </c:pt>
                <c:pt idx="1">
                  <c:v>76.3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92-4751-A694-218ADCB5D79A}"/>
            </c:ext>
          </c:extLst>
        </c:ser>
        <c:ser>
          <c:idx val="2"/>
          <c:order val="2"/>
          <c:tx>
            <c:strRef>
              <c:f>Sheet1!$A$199</c:f>
              <c:strCache>
                <c:ptCount val="1"/>
                <c:pt idx="0">
                  <c:v>Domain Norm (Outdoor)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Sheet1!$B$196:$C$196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Sheet1!$B$199:$C$199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9392-4751-A694-218ADCB5D7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9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dirty="0" err="1"/>
                  <a:t>IoU</a:t>
                </a:r>
                <a:endParaRPr lang="zh-CN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Waymo Results (Outdoor)</a:t>
            </a:r>
            <a:endParaRPr lang="zh-C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Sheet1!$A$187</c:f>
              <c:strCache>
                <c:ptCount val="1"/>
                <c:pt idx="0">
                  <c:v>Batch Norm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Sheet1!$B$186:$C$186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Sheet1!$B$187:$C$187</c:f>
              <c:numCache>
                <c:formatCode>General</c:formatCode>
                <c:ptCount val="2"/>
                <c:pt idx="0">
                  <c:v>52.1</c:v>
                </c:pt>
                <c:pt idx="1">
                  <c:v>64.3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83-4B29-9B73-EAB881DA779D}"/>
            </c:ext>
          </c:extLst>
        </c:ser>
        <c:ser>
          <c:idx val="1"/>
          <c:order val="1"/>
          <c:tx>
            <c:strRef>
              <c:f>Sheet1!$A$188</c:f>
              <c:strCache>
                <c:ptCount val="1"/>
                <c:pt idx="0">
                  <c:v>Dataset Norm (KITTI)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Sheet1!$B$186:$C$186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Sheet1!$B$188:$C$188</c:f>
              <c:numCache>
                <c:formatCode>General</c:formatCode>
                <c:ptCount val="2"/>
                <c:pt idx="0">
                  <c:v>56.2</c:v>
                </c:pt>
                <c:pt idx="1">
                  <c:v>76.3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83-4B29-9B73-EAB881DA779D}"/>
            </c:ext>
          </c:extLst>
        </c:ser>
        <c:ser>
          <c:idx val="2"/>
          <c:order val="2"/>
          <c:tx>
            <c:strRef>
              <c:f>Sheet1!$A$189</c:f>
              <c:strCache>
                <c:ptCount val="1"/>
                <c:pt idx="0">
                  <c:v>Domain Norm (Outdoor)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Sheet1!$B$186:$C$186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Sheet1!$B$189:$C$189</c:f>
              <c:numCache>
                <c:formatCode>General</c:formatCode>
                <c:ptCount val="2"/>
                <c:pt idx="0">
                  <c:v>69.8</c:v>
                </c:pt>
                <c:pt idx="1">
                  <c:v>86.6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83-4B29-9B73-EAB881DA77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9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dirty="0" err="1"/>
                  <a:t>IoU</a:t>
                </a:r>
                <a:endParaRPr lang="zh-CN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ScanNet++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Sheet1!$A$209</c:f>
              <c:strCache>
                <c:ptCount val="1"/>
                <c:pt idx="0">
                  <c:v>Batch Norm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Sheet1!$B$208:$C$208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Sheet1!$B$209:$C$209</c:f>
              <c:numCache>
                <c:formatCode>General</c:formatCode>
                <c:ptCount val="2"/>
                <c:pt idx="0">
                  <c:v>38.1</c:v>
                </c:pt>
                <c:pt idx="1">
                  <c:v>56.2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D7-47C5-AAC7-25D96B8F4ACA}"/>
            </c:ext>
          </c:extLst>
        </c:ser>
        <c:ser>
          <c:idx val="1"/>
          <c:order val="1"/>
          <c:tx>
            <c:strRef>
              <c:f>Sheet1!$A$210</c:f>
              <c:strCache>
                <c:ptCount val="1"/>
                <c:pt idx="0">
                  <c:v>Dataset Norm (ScanNet)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Sheet1!$B$208:$C$208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Sheet1!$B$210:$C$210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D5D7-47C5-AAC7-25D96B8F4ACA}"/>
            </c:ext>
          </c:extLst>
        </c:ser>
        <c:ser>
          <c:idx val="2"/>
          <c:order val="2"/>
          <c:tx>
            <c:strRef>
              <c:f>Sheet1!$A$211</c:f>
              <c:strCache>
                <c:ptCount val="1"/>
                <c:pt idx="0">
                  <c:v>Domain Norm (Indoor)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Sheet1!$B$208:$C$208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Sheet1!$B$211:$C$211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D5D7-47C5-AAC7-25D96B8F4A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75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dirty="0" err="1"/>
                  <a:t>IoU</a:t>
                </a:r>
                <a:endParaRPr lang="zh-CN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ScanNet++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Sheet1!$A$214</c:f>
              <c:strCache>
                <c:ptCount val="1"/>
                <c:pt idx="0">
                  <c:v>Batch Norm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Sheet1!$B$213:$C$213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Sheet1!$B$214:$C$214</c:f>
              <c:numCache>
                <c:formatCode>General</c:formatCode>
                <c:ptCount val="2"/>
                <c:pt idx="0">
                  <c:v>38.1</c:v>
                </c:pt>
                <c:pt idx="1">
                  <c:v>56.2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8A-4B6F-9A6D-97021C8C6AFF}"/>
            </c:ext>
          </c:extLst>
        </c:ser>
        <c:ser>
          <c:idx val="1"/>
          <c:order val="1"/>
          <c:tx>
            <c:strRef>
              <c:f>Sheet1!$A$215</c:f>
              <c:strCache>
                <c:ptCount val="1"/>
                <c:pt idx="0">
                  <c:v>Dataset Norm (ScanNet)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Sheet1!$B$213:$C$213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Sheet1!$B$215:$C$215</c:f>
              <c:numCache>
                <c:formatCode>General</c:formatCode>
                <c:ptCount val="2"/>
                <c:pt idx="0">
                  <c:v>48.5</c:v>
                </c:pt>
                <c:pt idx="1">
                  <c:v>67.3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8A-4B6F-9A6D-97021C8C6AFF}"/>
            </c:ext>
          </c:extLst>
        </c:ser>
        <c:ser>
          <c:idx val="2"/>
          <c:order val="2"/>
          <c:tx>
            <c:strRef>
              <c:f>Sheet1!$A$216</c:f>
              <c:strCache>
                <c:ptCount val="1"/>
                <c:pt idx="0">
                  <c:v>Domain Norm (Indoor)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Sheet1!$B$213:$C$213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Sheet1!$B$216:$C$216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C18A-4B6F-9A6D-97021C8C6A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75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dirty="0" err="1"/>
                  <a:t>IoU</a:t>
                </a:r>
                <a:endParaRPr lang="zh-CN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SemanticKITTI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Sheet1!$A$15</c:f>
              <c:strCache>
                <c:ptCount val="1"/>
                <c:pt idx="0">
                  <c:v>AGILE3D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Sheet1!$B$14:$D$14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Sheet1!$B$15:$D$15</c:f>
              <c:numCache>
                <c:formatCode>General</c:formatCode>
                <c:ptCount val="3"/>
                <c:pt idx="0">
                  <c:v>53.1</c:v>
                </c:pt>
                <c:pt idx="1">
                  <c:v>70</c:v>
                </c:pt>
                <c:pt idx="2">
                  <c:v>76.7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31-4964-857E-A8BEF6DC8D2F}"/>
            </c:ext>
          </c:extLst>
        </c:ser>
        <c:ser>
          <c:idx val="1"/>
          <c:order val="1"/>
          <c:tx>
            <c:strRef>
              <c:f>Sheet1!$A$16</c:f>
              <c:strCache>
                <c:ptCount val="1"/>
                <c:pt idx="0">
                  <c:v>Interactive4D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Sheet1!$B$14:$D$14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Sheet1!$B$16:$D$16</c:f>
              <c:numCache>
                <c:formatCode>General</c:formatCode>
                <c:ptCount val="3"/>
                <c:pt idx="0">
                  <c:v>67.5</c:v>
                </c:pt>
                <c:pt idx="1">
                  <c:v>78.3</c:v>
                </c:pt>
                <c:pt idx="2">
                  <c:v>83.4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31-4964-857E-A8BEF6DC8D2F}"/>
            </c:ext>
          </c:extLst>
        </c:ser>
        <c:ser>
          <c:idx val="2"/>
          <c:order val="2"/>
          <c:tx>
            <c:strRef>
              <c:f>Sheet1!$A$17</c:f>
              <c:strCache>
                <c:ptCount val="1"/>
                <c:pt idx="0">
                  <c:v>SNAP-KITTI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Sheet1!$B$14:$D$14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Sheet1!$B$17:$D$17</c:f>
              <c:numCache>
                <c:formatCode>General</c:formatCode>
                <c:ptCount val="3"/>
                <c:pt idx="0">
                  <c:v>68.099999999999994</c:v>
                </c:pt>
                <c:pt idx="1">
                  <c:v>80.099999999999994</c:v>
                </c:pt>
                <c:pt idx="2">
                  <c:v>84.5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31-4964-857E-A8BEF6DC8D2F}"/>
            </c:ext>
          </c:extLst>
        </c:ser>
        <c:ser>
          <c:idx val="3"/>
          <c:order val="3"/>
          <c:tx>
            <c:strRef>
              <c:f>Sheet1!$A$18</c:f>
              <c:strCache>
                <c:ptCount val="1"/>
                <c:pt idx="0">
                  <c:v>SNAP-C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Sheet1!$B$14:$D$14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Sheet1!$B$18:$D$18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3-5A31-4964-857E-A8BEF6DC8D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in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IoU</a:t>
                </a:r>
              </a:p>
              <a:p>
                <a:pPr>
                  <a:defRPr/>
                </a:pP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 err="1"/>
              <a:t>ScanNet</a:t>
            </a:r>
            <a:r>
              <a:rPr lang="en-US" dirty="0"/>
              <a:t>++ Results (Indoor)</a:t>
            </a:r>
            <a:endParaRPr lang="zh-C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Sheet1!$A$204</c:f>
              <c:strCache>
                <c:ptCount val="1"/>
                <c:pt idx="0">
                  <c:v>Batch Norm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Sheet1!$B$203:$C$203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Sheet1!$B$204:$C$204</c:f>
              <c:numCache>
                <c:formatCode>General</c:formatCode>
                <c:ptCount val="2"/>
                <c:pt idx="0">
                  <c:v>38.1</c:v>
                </c:pt>
                <c:pt idx="1">
                  <c:v>56.2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6A-4F78-B3DC-C9053497872E}"/>
            </c:ext>
          </c:extLst>
        </c:ser>
        <c:ser>
          <c:idx val="1"/>
          <c:order val="1"/>
          <c:tx>
            <c:strRef>
              <c:f>Sheet1!$A$205</c:f>
              <c:strCache>
                <c:ptCount val="1"/>
                <c:pt idx="0">
                  <c:v>Dataset Norm (ScanNet)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Sheet1!$B$203:$C$203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Sheet1!$B$205:$C$205</c:f>
              <c:numCache>
                <c:formatCode>General</c:formatCode>
                <c:ptCount val="2"/>
                <c:pt idx="0">
                  <c:v>48.5</c:v>
                </c:pt>
                <c:pt idx="1">
                  <c:v>67.3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6A-4F78-B3DC-C9053497872E}"/>
            </c:ext>
          </c:extLst>
        </c:ser>
        <c:ser>
          <c:idx val="2"/>
          <c:order val="2"/>
          <c:tx>
            <c:strRef>
              <c:f>Sheet1!$A$206</c:f>
              <c:strCache>
                <c:ptCount val="1"/>
                <c:pt idx="0">
                  <c:v>Domain Norm (Indoor)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Sheet1!$B$203:$C$203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Sheet1!$B$206:$C$206</c:f>
              <c:numCache>
                <c:formatCode>General</c:formatCode>
                <c:ptCount val="2"/>
                <c:pt idx="0">
                  <c:v>52</c:v>
                </c:pt>
                <c:pt idx="1">
                  <c:v>73.2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6A-4F78-B3DC-C905349787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75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dirty="0" err="1"/>
                  <a:t>IoU</a:t>
                </a:r>
                <a:endParaRPr lang="zh-CN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UrbanBIS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Sheet1!$A$227</c:f>
              <c:strCache>
                <c:ptCount val="1"/>
                <c:pt idx="0">
                  <c:v>Batch Norm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Sheet1!$B$226:$C$226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Sheet1!$B$227:$C$227</c:f>
              <c:numCache>
                <c:formatCode>General</c:formatCode>
                <c:ptCount val="2"/>
                <c:pt idx="0">
                  <c:v>31.3</c:v>
                </c:pt>
                <c:pt idx="1">
                  <c:v>61.6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C1-42D1-9770-1F089E676F17}"/>
            </c:ext>
          </c:extLst>
        </c:ser>
        <c:ser>
          <c:idx val="1"/>
          <c:order val="1"/>
          <c:tx>
            <c:strRef>
              <c:f>Sheet1!$A$228</c:f>
              <c:strCache>
                <c:ptCount val="1"/>
                <c:pt idx="0">
                  <c:v>Dataset Norm (STPLS3D)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Sheet1!$B$226:$C$226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Sheet1!$B$228:$C$228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C5C1-42D1-9770-1F089E676F17}"/>
            </c:ext>
          </c:extLst>
        </c:ser>
        <c:ser>
          <c:idx val="2"/>
          <c:order val="2"/>
          <c:tx>
            <c:strRef>
              <c:f>Sheet1!$A$229</c:f>
              <c:strCache>
                <c:ptCount val="1"/>
                <c:pt idx="0">
                  <c:v>Domain Norm (Aerial)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Sheet1!$B$226:$C$226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Sheet1!$B$229:$C$229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C5C1-42D1-9770-1F089E676F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95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dirty="0" err="1"/>
                  <a:t>IoU</a:t>
                </a:r>
                <a:endParaRPr lang="zh-CN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UrbanBIS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Sheet1!$A$232</c:f>
              <c:strCache>
                <c:ptCount val="1"/>
                <c:pt idx="0">
                  <c:v>Batch Norm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Sheet1!$B$231:$C$231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Sheet1!$B$232:$C$232</c:f>
              <c:numCache>
                <c:formatCode>General</c:formatCode>
                <c:ptCount val="2"/>
                <c:pt idx="0">
                  <c:v>31.3</c:v>
                </c:pt>
                <c:pt idx="1">
                  <c:v>61.6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7B-42AA-A6DC-454C6CB65759}"/>
            </c:ext>
          </c:extLst>
        </c:ser>
        <c:ser>
          <c:idx val="1"/>
          <c:order val="1"/>
          <c:tx>
            <c:strRef>
              <c:f>Sheet1!$A$233</c:f>
              <c:strCache>
                <c:ptCount val="1"/>
                <c:pt idx="0">
                  <c:v>Dataset Norm (STPLS3D)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Sheet1!$B$231:$C$231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Sheet1!$B$233:$C$233</c:f>
              <c:numCache>
                <c:formatCode>General</c:formatCode>
                <c:ptCount val="2"/>
                <c:pt idx="0">
                  <c:v>61.8</c:v>
                </c:pt>
                <c:pt idx="1">
                  <c:v>77.8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7B-42AA-A6DC-454C6CB65759}"/>
            </c:ext>
          </c:extLst>
        </c:ser>
        <c:ser>
          <c:idx val="2"/>
          <c:order val="2"/>
          <c:tx>
            <c:strRef>
              <c:f>Sheet1!$A$234</c:f>
              <c:strCache>
                <c:ptCount val="1"/>
                <c:pt idx="0">
                  <c:v>Domain Norm (Aerial)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Sheet1!$B$231:$C$231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Sheet1!$B$234:$C$234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5A7B-42AA-A6DC-454C6CB657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95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dirty="0" err="1"/>
                  <a:t>IoU</a:t>
                </a:r>
                <a:endParaRPr lang="zh-CN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 err="1"/>
              <a:t>UrbanBIS</a:t>
            </a:r>
            <a:r>
              <a:rPr lang="en-US" dirty="0"/>
              <a:t> Results (Aerial)</a:t>
            </a:r>
            <a:endParaRPr lang="zh-C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Sheet1!$A$222</c:f>
              <c:strCache>
                <c:ptCount val="1"/>
                <c:pt idx="0">
                  <c:v>Batch Norm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Sheet1!$B$221:$C$221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Sheet1!$B$222:$C$222</c:f>
              <c:numCache>
                <c:formatCode>General</c:formatCode>
                <c:ptCount val="2"/>
                <c:pt idx="0">
                  <c:v>31.3</c:v>
                </c:pt>
                <c:pt idx="1">
                  <c:v>61.6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3C-45AE-B421-7C2BE93B7710}"/>
            </c:ext>
          </c:extLst>
        </c:ser>
        <c:ser>
          <c:idx val="1"/>
          <c:order val="1"/>
          <c:tx>
            <c:strRef>
              <c:f>Sheet1!$A$223</c:f>
              <c:strCache>
                <c:ptCount val="1"/>
                <c:pt idx="0">
                  <c:v>Dataset Norm (STPLS3D)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Sheet1!$B$221:$C$221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Sheet1!$B$223:$C$223</c:f>
              <c:numCache>
                <c:formatCode>General</c:formatCode>
                <c:ptCount val="2"/>
                <c:pt idx="0">
                  <c:v>61.8</c:v>
                </c:pt>
                <c:pt idx="1">
                  <c:v>77.8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3C-45AE-B421-7C2BE93B7710}"/>
            </c:ext>
          </c:extLst>
        </c:ser>
        <c:ser>
          <c:idx val="2"/>
          <c:order val="2"/>
          <c:tx>
            <c:strRef>
              <c:f>Sheet1!$A$224</c:f>
              <c:strCache>
                <c:ptCount val="1"/>
                <c:pt idx="0">
                  <c:v>Domain Norm (Aerial)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Sheet1!$B$221:$C$221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Sheet1!$B$224:$C$224</c:f>
              <c:numCache>
                <c:formatCode>General</c:formatCode>
                <c:ptCount val="2"/>
                <c:pt idx="0">
                  <c:v>71.599999999999994</c:v>
                </c:pt>
                <c:pt idx="1">
                  <c:v>90.2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3C-45AE-B421-7C2BE93B7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95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dirty="0" err="1"/>
                  <a:t>IoU</a:t>
                </a:r>
                <a:endParaRPr lang="zh-CN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altLang="zh-CN" dirty="0"/>
              <a:t>Waymo</a:t>
            </a:r>
            <a:r>
              <a:rPr lang="en-US" altLang="zh-CN" baseline="0" dirty="0"/>
              <a:t> </a:t>
            </a:r>
            <a:r>
              <a:rPr lang="en-US" dirty="0"/>
              <a:t>Results (Outdoor)</a:t>
            </a:r>
            <a:endParaRPr lang="zh-C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Sheet1!$A$248</c:f>
              <c:strCache>
                <c:ptCount val="1"/>
                <c:pt idx="0">
                  <c:v>Outdoor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Sheet1!$B$247:$C$247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Sheet1!$B$248:$C$248</c:f>
              <c:numCache>
                <c:formatCode>General</c:formatCode>
                <c:ptCount val="2"/>
                <c:pt idx="0">
                  <c:v>69.8</c:v>
                </c:pt>
                <c:pt idx="1">
                  <c:v>86.6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13-4533-BA48-EB8152A6EF59}"/>
            </c:ext>
          </c:extLst>
        </c:ser>
        <c:ser>
          <c:idx val="1"/>
          <c:order val="1"/>
          <c:tx>
            <c:strRef>
              <c:f>Sheet1!$A$249</c:f>
              <c:strCache>
                <c:ptCount val="1"/>
                <c:pt idx="0">
                  <c:v>Indoor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Sheet1!$B$247:$C$247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Sheet1!$B$249:$C$249</c:f>
              <c:numCache>
                <c:formatCode>General</c:formatCode>
                <c:ptCount val="2"/>
                <c:pt idx="0">
                  <c:v>1.2</c:v>
                </c:pt>
                <c:pt idx="1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13-4533-BA48-EB8152A6EF59}"/>
            </c:ext>
          </c:extLst>
        </c:ser>
        <c:ser>
          <c:idx val="2"/>
          <c:order val="2"/>
          <c:tx>
            <c:strRef>
              <c:f>Sheet1!$A$250</c:f>
              <c:strCache>
                <c:ptCount val="1"/>
                <c:pt idx="0">
                  <c:v>Aerial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Sheet1!$B$247:$C$247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Sheet1!$B$250:$C$250</c:f>
              <c:numCache>
                <c:formatCode>General</c:formatCode>
                <c:ptCount val="2"/>
                <c:pt idx="0">
                  <c:v>25.1</c:v>
                </c:pt>
                <c:pt idx="1">
                  <c:v>60.4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13-4533-BA48-EB8152A6E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9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/>
                  <a:t>IoU</a:t>
                </a: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altLang="zh-CN" dirty="0" err="1"/>
              <a:t>UrbanBIS</a:t>
            </a:r>
            <a:r>
              <a:rPr lang="en-US" altLang="zh-CN" baseline="0" dirty="0"/>
              <a:t> </a:t>
            </a:r>
            <a:r>
              <a:rPr lang="en-US" dirty="0"/>
              <a:t>Results (Aerial)</a:t>
            </a:r>
            <a:endParaRPr lang="zh-C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Sheet1!$A$253</c:f>
              <c:strCache>
                <c:ptCount val="1"/>
                <c:pt idx="0">
                  <c:v>Outdoor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Sheet1!$B$252:$C$252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Sheet1!$B$253:$C$253</c:f>
              <c:numCache>
                <c:formatCode>General</c:formatCode>
                <c:ptCount val="2"/>
                <c:pt idx="0">
                  <c:v>55.2</c:v>
                </c:pt>
                <c:pt idx="1">
                  <c:v>80.099999999999994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2D-449A-B963-2FC187D211E2}"/>
            </c:ext>
          </c:extLst>
        </c:ser>
        <c:ser>
          <c:idx val="1"/>
          <c:order val="1"/>
          <c:tx>
            <c:strRef>
              <c:f>Sheet1!$A$254</c:f>
              <c:strCache>
                <c:ptCount val="1"/>
                <c:pt idx="0">
                  <c:v>Indoor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Sheet1!$B$252:$C$252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Sheet1!$B$254:$C$254</c:f>
              <c:numCache>
                <c:formatCode>General</c:formatCode>
                <c:ptCount val="2"/>
                <c:pt idx="0">
                  <c:v>19.899999999999999</c:v>
                </c:pt>
                <c:pt idx="1">
                  <c:v>27.9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2D-449A-B963-2FC187D211E2}"/>
            </c:ext>
          </c:extLst>
        </c:ser>
        <c:ser>
          <c:idx val="2"/>
          <c:order val="2"/>
          <c:tx>
            <c:strRef>
              <c:f>Sheet1!$A$255</c:f>
              <c:strCache>
                <c:ptCount val="1"/>
                <c:pt idx="0">
                  <c:v>Aerial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Sheet1!$B$252:$C$252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Sheet1!$B$255:$C$255</c:f>
              <c:numCache>
                <c:formatCode>General</c:formatCode>
                <c:ptCount val="2"/>
                <c:pt idx="0">
                  <c:v>71.599999999999994</c:v>
                </c:pt>
                <c:pt idx="1">
                  <c:v>90.2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2D-449A-B963-2FC187D21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9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/>
                  <a:t>IoU</a:t>
                </a: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altLang="zh-CN" dirty="0"/>
              <a:t>Matterport3D</a:t>
            </a:r>
            <a:r>
              <a:rPr lang="en-US" altLang="zh-CN" baseline="0" dirty="0"/>
              <a:t> </a:t>
            </a:r>
            <a:r>
              <a:rPr lang="en-US" dirty="0"/>
              <a:t>Results (Indoor)</a:t>
            </a:r>
            <a:endParaRPr lang="zh-C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Sheet1!$A$243</c:f>
              <c:strCache>
                <c:ptCount val="1"/>
                <c:pt idx="0">
                  <c:v>Outdoor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Sheet1!$B$242:$C$242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Sheet1!$B$243:$C$243</c:f>
              <c:numCache>
                <c:formatCode>General</c:formatCode>
                <c:ptCount val="2"/>
                <c:pt idx="0">
                  <c:v>17.399999999999999</c:v>
                </c:pt>
                <c:pt idx="1">
                  <c:v>45.6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8F-4BED-9FC7-C735BEECD487}"/>
            </c:ext>
          </c:extLst>
        </c:ser>
        <c:ser>
          <c:idx val="1"/>
          <c:order val="1"/>
          <c:tx>
            <c:strRef>
              <c:f>Sheet1!$A$244</c:f>
              <c:strCache>
                <c:ptCount val="1"/>
                <c:pt idx="0">
                  <c:v>Indoor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Sheet1!$B$242:$C$242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Sheet1!$B$244:$C$244</c:f>
              <c:numCache>
                <c:formatCode>General</c:formatCode>
                <c:ptCount val="2"/>
                <c:pt idx="0">
                  <c:v>52.6</c:v>
                </c:pt>
                <c:pt idx="1">
                  <c:v>75.2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8F-4BED-9FC7-C735BEECD487}"/>
            </c:ext>
          </c:extLst>
        </c:ser>
        <c:ser>
          <c:idx val="2"/>
          <c:order val="2"/>
          <c:tx>
            <c:strRef>
              <c:f>Sheet1!$A$245</c:f>
              <c:strCache>
                <c:ptCount val="1"/>
                <c:pt idx="0">
                  <c:v>Aerial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Sheet1!$B$242:$C$242</c:f>
              <c:strCache>
                <c:ptCount val="2"/>
                <c:pt idx="0">
                  <c:v>@1</c:v>
                </c:pt>
                <c:pt idx="1">
                  <c:v>@5</c:v>
                </c:pt>
              </c:strCache>
            </c:strRef>
          </c:cat>
          <c:val>
            <c:numRef>
              <c:f>Sheet1!$B$245:$C$245</c:f>
              <c:numCache>
                <c:formatCode>General</c:formatCode>
                <c:ptCount val="2"/>
                <c:pt idx="0">
                  <c:v>12.6</c:v>
                </c:pt>
                <c:pt idx="1">
                  <c:v>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8F-4BED-9FC7-C735BEECD4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8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/>
                  <a:t>IoU</a:t>
                </a: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altLang="zh-CN"/>
              <a:t>Time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Sheet1!$A$268</c:f>
              <c:strCache>
                <c:ptCount val="1"/>
                <c:pt idx="0">
                  <c:v>Uniform Grid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Sheet1!$B$267</c:f>
              <c:strCache>
                <c:ptCount val="1"/>
                <c:pt idx="0">
                  <c:v>time</c:v>
                </c:pt>
              </c:strCache>
            </c:strRef>
          </c:cat>
          <c:val>
            <c:numRef>
              <c:f>Sheet1!$B$268</c:f>
              <c:numCache>
                <c:formatCode>General</c:formatCode>
                <c:ptCount val="1"/>
                <c:pt idx="0">
                  <c:v>1421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A8-4172-B2E2-9F7272A44274}"/>
            </c:ext>
          </c:extLst>
        </c:ser>
        <c:ser>
          <c:idx val="1"/>
          <c:order val="1"/>
          <c:tx>
            <c:strRef>
              <c:f>Sheet1!$A$269</c:f>
              <c:strCache>
                <c:ptCount val="1"/>
                <c:pt idx="0">
                  <c:v>FPS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Sheet1!$B$267</c:f>
              <c:strCache>
                <c:ptCount val="1"/>
                <c:pt idx="0">
                  <c:v>time</c:v>
                </c:pt>
              </c:strCache>
            </c:strRef>
          </c:cat>
          <c:val>
            <c:numRef>
              <c:f>Sheet1!$B$269</c:f>
              <c:numCache>
                <c:formatCode>General</c:formatCode>
                <c:ptCount val="1"/>
                <c:pt idx="0">
                  <c:v>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A8-4172-B2E2-9F7272A44274}"/>
            </c:ext>
          </c:extLst>
        </c:ser>
        <c:ser>
          <c:idx val="2"/>
          <c:order val="2"/>
          <c:tx>
            <c:strRef>
              <c:f>Sheet1!$A$270</c:f>
              <c:strCache>
                <c:ptCount val="1"/>
                <c:pt idx="0">
                  <c:v>Ours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Sheet1!$B$267</c:f>
              <c:strCache>
                <c:ptCount val="1"/>
                <c:pt idx="0">
                  <c:v>time</c:v>
                </c:pt>
              </c:strCache>
            </c:strRef>
          </c:cat>
          <c:val>
            <c:numRef>
              <c:f>Sheet1!$B$270</c:f>
              <c:numCache>
                <c:formatCode>General</c:formatCode>
                <c:ptCount val="1"/>
                <c:pt idx="0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A8-4172-B2E2-9F7272A44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16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sz="1200"/>
                  <a:t>time (s)</a:t>
                </a:r>
                <a:endParaRPr lang="zh-CN" alt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altLang="zh-CN"/>
              <a:t>mAP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Sheet1!$A$262</c:f>
              <c:strCache>
                <c:ptCount val="1"/>
                <c:pt idx="0">
                  <c:v>Uniform Grid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Sheet1!$B$261:$D$261</c:f>
              <c:strCache>
                <c:ptCount val="3"/>
                <c:pt idx="0">
                  <c:v>mAP</c:v>
                </c:pt>
                <c:pt idx="1">
                  <c:v>Head mAP</c:v>
                </c:pt>
                <c:pt idx="2">
                  <c:v>Tail mAP</c:v>
                </c:pt>
              </c:strCache>
            </c:strRef>
          </c:cat>
          <c:val>
            <c:numRef>
              <c:f>Sheet1!$B$262:$D$262</c:f>
              <c:numCache>
                <c:formatCode>General</c:formatCode>
                <c:ptCount val="3"/>
                <c:pt idx="0">
                  <c:v>39.1</c:v>
                </c:pt>
                <c:pt idx="1">
                  <c:v>39.799999999999997</c:v>
                </c:pt>
                <c:pt idx="2">
                  <c:v>36.299999999999997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3B-4B1A-82DB-E68BE7A8B4B5}"/>
            </c:ext>
          </c:extLst>
        </c:ser>
        <c:ser>
          <c:idx val="1"/>
          <c:order val="1"/>
          <c:tx>
            <c:strRef>
              <c:f>Sheet1!$A$263</c:f>
              <c:strCache>
                <c:ptCount val="1"/>
                <c:pt idx="0">
                  <c:v>FPS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Sheet1!$B$261:$D$261</c:f>
              <c:strCache>
                <c:ptCount val="3"/>
                <c:pt idx="0">
                  <c:v>mAP</c:v>
                </c:pt>
                <c:pt idx="1">
                  <c:v>Head mAP</c:v>
                </c:pt>
                <c:pt idx="2">
                  <c:v>Tail mAP</c:v>
                </c:pt>
              </c:strCache>
            </c:strRef>
          </c:cat>
          <c:val>
            <c:numRef>
              <c:f>Sheet1!$B$263:$D$263</c:f>
              <c:numCache>
                <c:formatCode>General</c:formatCode>
                <c:ptCount val="3"/>
                <c:pt idx="0">
                  <c:v>36.200000000000003</c:v>
                </c:pt>
                <c:pt idx="1">
                  <c:v>38.6</c:v>
                </c:pt>
                <c:pt idx="2">
                  <c:v>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3B-4B1A-82DB-E68BE7A8B4B5}"/>
            </c:ext>
          </c:extLst>
        </c:ser>
        <c:ser>
          <c:idx val="2"/>
          <c:order val="2"/>
          <c:tx>
            <c:strRef>
              <c:f>Sheet1!$A$264</c:f>
              <c:strCache>
                <c:ptCount val="1"/>
                <c:pt idx="0">
                  <c:v>Ours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Sheet1!$B$261:$D$261</c:f>
              <c:strCache>
                <c:ptCount val="3"/>
                <c:pt idx="0">
                  <c:v>mAP</c:v>
                </c:pt>
                <c:pt idx="1">
                  <c:v>Head mAP</c:v>
                </c:pt>
                <c:pt idx="2">
                  <c:v>Tail mAP</c:v>
                </c:pt>
              </c:strCache>
            </c:strRef>
          </c:cat>
          <c:val>
            <c:numRef>
              <c:f>Sheet1!$B$264:$D$264</c:f>
              <c:numCache>
                <c:formatCode>General</c:formatCode>
                <c:ptCount val="3"/>
                <c:pt idx="0">
                  <c:v>38.700000000000003</c:v>
                </c:pt>
                <c:pt idx="1">
                  <c:v>38.200000000000003</c:v>
                </c:pt>
                <c:pt idx="2">
                  <c:v>38.1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3B-4B1A-82DB-E68BE7A8B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40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ScanNet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Sheet1!$F$23</c:f>
              <c:strCache>
                <c:ptCount val="1"/>
                <c:pt idx="0">
                  <c:v>InterObject3D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Sheet1!$G$22:$I$22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Sheet1!$G$23:$I$23</c:f>
              <c:numCache>
                <c:formatCode>General</c:formatCode>
                <c:ptCount val="3"/>
                <c:pt idx="0">
                  <c:v>40.799999999999997</c:v>
                </c:pt>
                <c:pt idx="1">
                  <c:v>63.9</c:v>
                </c:pt>
                <c:pt idx="2">
                  <c:v>72.400000000000006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AF-43DD-B5FE-F77380A4EC8A}"/>
            </c:ext>
          </c:extLst>
        </c:ser>
        <c:ser>
          <c:idx val="1"/>
          <c:order val="1"/>
          <c:tx>
            <c:strRef>
              <c:f>Sheet1!$F$24</c:f>
              <c:strCache>
                <c:ptCount val="1"/>
                <c:pt idx="0">
                  <c:v>AGILE3D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Sheet1!$G$22:$I$22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Sheet1!$G$24:$I$24</c:f>
              <c:numCache>
                <c:formatCode>General</c:formatCode>
                <c:ptCount val="3"/>
                <c:pt idx="0">
                  <c:v>63.3</c:v>
                </c:pt>
                <c:pt idx="1">
                  <c:v>75.400000000000006</c:v>
                </c:pt>
                <c:pt idx="2">
                  <c:v>79.900000000000006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AF-43DD-B5FE-F77380A4EC8A}"/>
            </c:ext>
          </c:extLst>
        </c:ser>
        <c:ser>
          <c:idx val="2"/>
          <c:order val="2"/>
          <c:tx>
            <c:strRef>
              <c:f>Sheet1!$F$25</c:f>
              <c:strCache>
                <c:ptCount val="1"/>
                <c:pt idx="0">
                  <c:v>PointSAM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Sheet1!$G$22:$I$22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Sheet1!$G$25:$I$25</c:f>
              <c:numCache>
                <c:formatCode>General</c:formatCode>
                <c:ptCount val="3"/>
                <c:pt idx="0">
                  <c:v>52.7</c:v>
                </c:pt>
                <c:pt idx="1">
                  <c:v>75.900000000000006</c:v>
                </c:pt>
                <c:pt idx="2">
                  <c:v>80.599999999999994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AF-43DD-B5FE-F77380A4EC8A}"/>
            </c:ext>
          </c:extLst>
        </c:ser>
        <c:ser>
          <c:idx val="3"/>
          <c:order val="3"/>
          <c:tx>
            <c:strRef>
              <c:f>Sheet1!$F$26</c:f>
              <c:strCache>
                <c:ptCount val="1"/>
                <c:pt idx="0">
                  <c:v>SNAP-SN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Sheet1!$G$22:$I$22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Sheet1!$G$26:$I$26</c:f>
              <c:numCache>
                <c:formatCode>General</c:formatCode>
                <c:ptCount val="3"/>
                <c:pt idx="0">
                  <c:v>68.599999999999994</c:v>
                </c:pt>
                <c:pt idx="1">
                  <c:v>78.400000000000006</c:v>
                </c:pt>
                <c:pt idx="2">
                  <c:v>82.1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AF-43DD-B5FE-F77380A4EC8A}"/>
            </c:ext>
          </c:extLst>
        </c:ser>
        <c:ser>
          <c:idx val="4"/>
          <c:order val="4"/>
          <c:tx>
            <c:strRef>
              <c:f>Sheet1!$F$27</c:f>
              <c:strCache>
                <c:ptCount val="1"/>
                <c:pt idx="0">
                  <c:v>SNAP-C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Sheet1!$G$22:$I$22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Sheet1!$G$27:$I$27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4-DEAF-43DD-B5FE-F77380A4EC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in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IoU</a:t>
                </a:r>
              </a:p>
              <a:p>
                <a:pPr>
                  <a:defRPr/>
                </a:pP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SemanticKITTI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AGILE3D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53.1</c:v>
                </c:pt>
                <c:pt idx="1">
                  <c:v>70</c:v>
                </c:pt>
                <c:pt idx="2">
                  <c:v>76.7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52-43F5-9984-F6C2A1FA390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Interactive4D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67.5</c:v>
                </c:pt>
                <c:pt idx="1">
                  <c:v>78.3</c:v>
                </c:pt>
                <c:pt idx="2">
                  <c:v>83.4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52-43F5-9984-F6C2A1FA390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SNAP-KITTI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68.099999999999994</c:v>
                </c:pt>
                <c:pt idx="1">
                  <c:v>80.099999999999994</c:v>
                </c:pt>
                <c:pt idx="2">
                  <c:v>84.5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52-43F5-9984-F6C2A1FA390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SNAP-C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Sheet1!$B$5:$D$5</c:f>
              <c:numCache>
                <c:formatCode>General</c:formatCode>
                <c:ptCount val="3"/>
                <c:pt idx="0">
                  <c:v>71.5</c:v>
                </c:pt>
                <c:pt idx="1">
                  <c:v>81</c:v>
                </c:pt>
                <c:pt idx="2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52-43F5-9984-F6C2A1FA39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in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IoU</a:t>
                </a:r>
              </a:p>
              <a:p>
                <a:pPr>
                  <a:defRPr/>
                </a:pP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ScanNet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Sheet1!$A$23</c:f>
              <c:strCache>
                <c:ptCount val="1"/>
                <c:pt idx="0">
                  <c:v>InterObject3D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Sheet1!$B$22:$D$22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Sheet1!$B$23:$D$23</c:f>
              <c:numCache>
                <c:formatCode>General</c:formatCode>
                <c:ptCount val="3"/>
                <c:pt idx="0">
                  <c:v>40.799999999999997</c:v>
                </c:pt>
                <c:pt idx="1">
                  <c:v>63.9</c:v>
                </c:pt>
                <c:pt idx="2">
                  <c:v>72.400000000000006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B6-4EF1-B757-2E4C313CE1DF}"/>
            </c:ext>
          </c:extLst>
        </c:ser>
        <c:ser>
          <c:idx val="1"/>
          <c:order val="1"/>
          <c:tx>
            <c:strRef>
              <c:f>Sheet1!$A$24</c:f>
              <c:strCache>
                <c:ptCount val="1"/>
                <c:pt idx="0">
                  <c:v>AGILE3D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Sheet1!$B$22:$D$22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Sheet1!$B$24:$D$24</c:f>
              <c:numCache>
                <c:formatCode>General</c:formatCode>
                <c:ptCount val="3"/>
                <c:pt idx="0">
                  <c:v>63.3</c:v>
                </c:pt>
                <c:pt idx="1">
                  <c:v>75.400000000000006</c:v>
                </c:pt>
                <c:pt idx="2">
                  <c:v>79.900000000000006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B6-4EF1-B757-2E4C313CE1DF}"/>
            </c:ext>
          </c:extLst>
        </c:ser>
        <c:ser>
          <c:idx val="2"/>
          <c:order val="2"/>
          <c:tx>
            <c:strRef>
              <c:f>Sheet1!$A$25</c:f>
              <c:strCache>
                <c:ptCount val="1"/>
                <c:pt idx="0">
                  <c:v>PointSAM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Sheet1!$B$22:$D$22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Sheet1!$B$25:$D$25</c:f>
              <c:numCache>
                <c:formatCode>General</c:formatCode>
                <c:ptCount val="3"/>
                <c:pt idx="0">
                  <c:v>52.7</c:v>
                </c:pt>
                <c:pt idx="1">
                  <c:v>75.900000000000006</c:v>
                </c:pt>
                <c:pt idx="2">
                  <c:v>80.599999999999994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B6-4EF1-B757-2E4C313CE1DF}"/>
            </c:ext>
          </c:extLst>
        </c:ser>
        <c:ser>
          <c:idx val="3"/>
          <c:order val="3"/>
          <c:tx>
            <c:strRef>
              <c:f>Sheet1!$A$26</c:f>
              <c:strCache>
                <c:ptCount val="1"/>
                <c:pt idx="0">
                  <c:v>SNAP-SN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Sheet1!$B$22:$D$22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Sheet1!$B$26:$D$26</c:f>
              <c:numCache>
                <c:formatCode>General</c:formatCode>
                <c:ptCount val="3"/>
                <c:pt idx="0">
                  <c:v>68.599999999999994</c:v>
                </c:pt>
                <c:pt idx="1">
                  <c:v>78.400000000000006</c:v>
                </c:pt>
                <c:pt idx="2">
                  <c:v>82.1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B6-4EF1-B757-2E4C313CE1DF}"/>
            </c:ext>
          </c:extLst>
        </c:ser>
        <c:ser>
          <c:idx val="4"/>
          <c:order val="4"/>
          <c:tx>
            <c:strRef>
              <c:f>Sheet1!$A$27</c:f>
              <c:strCache>
                <c:ptCount val="1"/>
                <c:pt idx="0">
                  <c:v>SNAP-C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Sheet1!$B$22:$D$22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Sheet1!$B$27:$D$27</c:f>
              <c:numCache>
                <c:formatCode>General</c:formatCode>
                <c:ptCount val="3"/>
                <c:pt idx="0">
                  <c:v>67.7</c:v>
                </c:pt>
                <c:pt idx="1">
                  <c:v>78.5</c:v>
                </c:pt>
                <c:pt idx="2">
                  <c:v>82.3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B6-4EF1-B757-2E4C313CE1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in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IoU</a:t>
                </a:r>
              </a:p>
              <a:p>
                <a:pPr>
                  <a:defRPr/>
                </a:pP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accent1">
          <a:shade val="15000"/>
        </a:schemeClr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Indoor: Matterport3D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Sheet1!$A$45</c:f>
              <c:strCache>
                <c:ptCount val="1"/>
                <c:pt idx="0">
                  <c:v>PointSAM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Sheet1!$B$44:$D$44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Sheet1!$B$45:$D$45</c:f>
              <c:numCache>
                <c:formatCode>General</c:formatCode>
                <c:ptCount val="3"/>
                <c:pt idx="0">
                  <c:v>41.1</c:v>
                </c:pt>
                <c:pt idx="1">
                  <c:v>67.2</c:v>
                </c:pt>
                <c:pt idx="2">
                  <c:v>73.7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8F-4C26-9951-C42B4E291790}"/>
            </c:ext>
          </c:extLst>
        </c:ser>
        <c:ser>
          <c:idx val="1"/>
          <c:order val="1"/>
          <c:tx>
            <c:strRef>
              <c:f>Sheet1!$A$46</c:f>
              <c:strCache>
                <c:ptCount val="1"/>
                <c:pt idx="0">
                  <c:v>SNAP-C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Sheet1!$B$44:$D$44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Sheet1!$B$46:$D$46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C68F-4C26-9951-C42B4E2917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75"/>
          <c:min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IoU</a:t>
                </a:r>
              </a:p>
              <a:p>
                <a:pPr>
                  <a:defRPr/>
                </a:pP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accent1">
          <a:shade val="15000"/>
        </a:schemeClr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Indoor:</a:t>
            </a:r>
            <a:r>
              <a:rPr lang="en-US" baseline="0"/>
              <a:t> </a:t>
            </a:r>
            <a:r>
              <a:rPr lang="en-US"/>
              <a:t>Matterport3D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Sheet1!$A$40</c:f>
              <c:strCache>
                <c:ptCount val="1"/>
                <c:pt idx="0">
                  <c:v>PointSAM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Sheet1!$B$39:$D$39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Sheet1!$B$40:$D$40</c:f>
              <c:numCache>
                <c:formatCode>General</c:formatCode>
                <c:ptCount val="3"/>
                <c:pt idx="0">
                  <c:v>41.1</c:v>
                </c:pt>
                <c:pt idx="1">
                  <c:v>67.2</c:v>
                </c:pt>
                <c:pt idx="2">
                  <c:v>73.7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9D-44C1-92BC-854DDAC39529}"/>
            </c:ext>
          </c:extLst>
        </c:ser>
        <c:ser>
          <c:idx val="1"/>
          <c:order val="1"/>
          <c:tx>
            <c:strRef>
              <c:f>Sheet1!$A$41</c:f>
              <c:strCache>
                <c:ptCount val="1"/>
                <c:pt idx="0">
                  <c:v>SNAP-C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Sheet1!$B$39:$D$39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Sheet1!$B$41:$D$41</c:f>
              <c:numCache>
                <c:formatCode>General</c:formatCode>
                <c:ptCount val="3"/>
                <c:pt idx="0">
                  <c:v>52.6</c:v>
                </c:pt>
                <c:pt idx="1">
                  <c:v>69.599999999999994</c:v>
                </c:pt>
                <c:pt idx="2">
                  <c:v>75.2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9D-44C1-92BC-854DDAC395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75"/>
          <c:min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IoU</a:t>
                </a:r>
              </a:p>
              <a:p>
                <a:pPr>
                  <a:defRPr/>
                </a:pP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accent1">
          <a:shade val="15000"/>
        </a:schemeClr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Outdoor:</a:t>
            </a:r>
            <a:r>
              <a:rPr lang="en-US" baseline="0"/>
              <a:t> Waymo</a:t>
            </a:r>
            <a:r>
              <a:rPr lang="en-US"/>
              <a:t> Results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Sheet1!$A$65</c:f>
              <c:strCache>
                <c:ptCount val="1"/>
                <c:pt idx="0">
                  <c:v>PointSAM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Sheet1!$B$64:$D$64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Sheet1!$B$65:$D$65</c:f>
              <c:numCache>
                <c:formatCode>General</c:formatCode>
                <c:ptCount val="3"/>
                <c:pt idx="0">
                  <c:v>12.8</c:v>
                </c:pt>
                <c:pt idx="1">
                  <c:v>43</c:v>
                </c:pt>
                <c:pt idx="2">
                  <c:v>53.1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61-4F7B-A597-0ECF1026E085}"/>
            </c:ext>
          </c:extLst>
        </c:ser>
        <c:ser>
          <c:idx val="1"/>
          <c:order val="1"/>
          <c:tx>
            <c:strRef>
              <c:f>Sheet1!$A$66</c:f>
              <c:strCache>
                <c:ptCount val="1"/>
                <c:pt idx="0">
                  <c:v>SNAP-C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Sheet1!$B$64:$D$64</c:f>
              <c:strCache>
                <c:ptCount val="3"/>
                <c:pt idx="0">
                  <c:v>@1</c:v>
                </c:pt>
                <c:pt idx="1">
                  <c:v>@3</c:v>
                </c:pt>
                <c:pt idx="2">
                  <c:v>@5</c:v>
                </c:pt>
              </c:strCache>
            </c:strRef>
          </c:cat>
          <c:val>
            <c:numRef>
              <c:f>Sheet1!$B$66:$D$66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B261-4F7B-A597-0ECF1026E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46848"/>
        <c:axId val="55244448"/>
      </c:barChart>
      <c:catAx>
        <c:axId val="55246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Clicks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4448"/>
        <c:crosses val="autoZero"/>
        <c:auto val="1"/>
        <c:lblAlgn val="ctr"/>
        <c:lblOffset val="100"/>
        <c:noMultiLvlLbl val="0"/>
      </c:catAx>
      <c:valAx>
        <c:axId val="55244448"/>
        <c:scaling>
          <c:orientation val="minMax"/>
          <c:max val="9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IoU</a:t>
                </a:r>
              </a:p>
              <a:p>
                <a:pPr>
                  <a:defRPr/>
                </a:pP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524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accent1">
          <a:shade val="15000"/>
        </a:schemeClr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3507C-6F86-4166-B097-7A5861F9F5A6}" type="datetimeFigureOut">
              <a:rPr lang="zh-CN" altLang="en-US" smtClean="0"/>
              <a:t>2026/2/18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DE795-E7A8-4206-8136-7B599EA106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951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80F428-88EE-4375-AB39-C4BD60A3836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61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0EAA8-DF79-B1B9-23DE-E5269E1D1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13E70C-2A39-252E-F03D-6B9606830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1966641-7119-A8CD-25BA-A6B4AAC05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DCFE2E-BCB1-B9BF-1CBC-6EC9DFD17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798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14AE3-0456-64DC-9C78-E2516D0B0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540E768-4F1D-919B-22AF-C67E0686F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F3F5BDE-2F89-A3BF-F031-37CDFB4774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F2000-F343-23B1-3AC5-69EB3BE3A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920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A6042-68B6-3E03-3945-7D3CC42D0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4EA1BC-FD7C-92DE-C800-C59279133A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37C0BDD-B0A9-7384-4E52-384D35290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47C55B-967E-DF5E-5DCE-3112E48ED9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86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426FB-EA37-F840-BD70-70ECF0CF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AA5533F-BF68-0856-87D0-3F6953BC9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968777B-89FF-A108-0D36-BC7E9B13BE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D5D852-78C0-D7C6-916D-9FDDFE50F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043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146F8-2BBF-3675-40A4-451C58A43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46719F-9717-165A-FD22-B802F82E24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12AA71C-E139-8B01-C3E3-C4F53AFE1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5A2F5B-E87A-7F8A-EB73-37908F91D7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289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5E72F-65BE-0260-6025-FFC11BFEF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A13A1DC-EA90-DD3E-C809-E9E81F4A7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AEAA14E-D160-7F83-C683-2288B5CDC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DEEC84-6086-0D6C-1D89-1C824C1DA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184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51036-C2B0-8D6C-DDEF-D4E52970D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E8313E5-04D0-BC4E-2D83-C7F4BBAABD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6B54651-5E71-7B2E-C9AA-4B24D1EEE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F0E32B-8771-6E15-BCEB-91E23A2CD4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135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67056-2314-23CE-35B3-AB5B1DEF7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28542A9-A91F-0B54-745C-EE854D10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EEB2F22-9272-9E3B-8919-7F2604FAD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C80F2A-50D5-046B-74A8-1A93E60C1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840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68310-049B-3487-93EA-40082FDE3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8396151-E614-2329-8DDB-DA5326ACF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6E59031-419E-3F17-7124-F18A32801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ECC5AC-7408-8DDD-DB68-E10837466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48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10BCA-DE94-7EE9-A936-66129A3D8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43BD4DB-52B8-4540-D0DF-2F66C1207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626A8AE-6135-4E4D-EB17-3891D72B9B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A9B56B-B3D7-33D5-D52E-F03A37C08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923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765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739AF-6609-8D38-41A6-8054CDD28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83B827F-8E59-3002-E6B0-06FDC792C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787EFB-568B-D7EA-E7F9-ADF4E0EB4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553A5C-F7D5-7064-1AFC-7FCF85384C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715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717A0-9045-6259-C8EF-8E87B02F6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B7DA7AC-1718-177F-6C38-606E0BA003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1A20304-2074-2B00-8293-BCA858B67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89A8F5-B458-3988-33B0-5B56F05F76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5962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BBB80-666E-A1BB-02E1-D8752F040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C8C59D2-EB2A-CBE5-4B7A-63037BE1C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8BCE81B-A11D-AE00-B92C-108598413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FB4540-A8E8-CCDF-7E6F-1DA743424C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209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CD748-9DFE-5333-636D-BFBF62483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98E9F4-65E9-04B0-7CB9-F5D3201A4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6CA769C-5DFB-CDFE-E739-FB6C71C39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2300B1-E1C4-F02E-4E31-00F3A76FC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204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92329-9A5C-167E-8EA4-C8C233530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2C27AB2-39D0-1CA2-C499-7CCAFC68C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53F2FEF-B1F9-0903-573A-1F4917ED1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9C003A-8ABD-B908-7279-4B54DD2B3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6937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A822D-7F71-9803-F1AD-F2AA95C71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428CEDA-5B4F-52E6-E3DF-6E3711541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9964B1-1BF0-18CD-67FB-DC74062B35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7202A2-5550-202C-1DAE-18E87D25A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3846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3DFC5-9804-7143-55C0-D827666CA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F273B6-E46A-FFF5-651E-A9870B4FC9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37A230-2A74-BC29-019F-56A62BDC8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E0F4AE-2F96-4F7B-6B32-8E5A7ED8E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016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22979-32F6-EEA2-AD28-6F421AEDC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3D1700-36C3-F5F6-30E1-6FCC00B9B4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F19FDD6-A371-4485-2874-29E1F97A8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0DC243-658B-346D-B3C0-5AF7574CE0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80F428-88EE-4375-AB39-C4BD60A3836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949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19282-47F4-817A-3C65-08A638E2F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82C7FF7-E2E5-3134-348F-1B7E8075B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9BAB8BA-B53E-7891-6166-0374F29C8E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3F8097-1347-2CFB-63D7-114E7A9C9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0252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4CD2F-BC53-1377-7542-F68E629AB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EDD94BB-CC55-CE0C-58C1-D59F5563BE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0686EFE-2E06-4E6D-94C4-E1F67BF59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4F83B3-68A6-4F36-DF37-133C7D3584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16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2551F-1220-7E23-8514-6AA048006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4B09361-4927-8360-BE1B-49AA991D0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0D424C0-96CB-BB6F-0F9A-7602B2157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EDD6B3-DD50-D81C-2352-B9C4693FB2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1341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00BD5-890E-C451-9608-A62BEEF2D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6F1E818-5E23-B3A4-F51B-BBFDF72902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26C6E4-4ACD-6A77-357A-16E56D048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043BC2-DE61-FE0E-B146-6861181522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967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12C0E-A245-7F07-4B7F-FC9EE9070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1541B5-A074-818E-C895-F50C7F6ADA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6C8E20E-2343-E2C6-AD24-8B3F6E889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F69483-16ED-3AB7-BE09-DEECF76BD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169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A9B74-6317-D091-C775-636ADFF73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58044FF-0539-ED61-77D3-4EAA1CDBF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F613640-D447-A14C-0A06-783BD4919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F57445-393E-AEE5-C3A7-535BF2B447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01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815D8-664E-9DFB-1F3A-AC504D4F5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65E04EC-6009-87E5-0B87-3317EA3EF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3748BE-9F4E-20CE-55B3-B11B8617F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BD4DA3-15A7-E9D3-E7E0-15A18F967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545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03591-560D-2CDC-8C24-74CABCD30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EDE7CB-3475-2274-9509-065578A9F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26AF98-85BE-371C-E713-67DD52800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794DE8-E570-FEA2-172C-9FED170A98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66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20852-B921-1386-BBB6-AC71721DB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83C253A-3122-B8A9-6169-C3153C0A43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94613CE-EE7B-284B-9940-177517A05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26803D-A5AC-AA94-D73E-0B0670E33F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543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83BC3-91C1-C95D-FCB2-DE8B4E24B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A1CB223-D4AC-C62B-2532-D23466588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008634-4A4D-51C5-9318-AC0FC5A5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677C65-981F-CC23-D555-7F007C09C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5D7F-2726-4B73-83E7-DCCBE88704F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435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AB2A14-A5D1-2C6F-8890-CA0299431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6ECD1BF-06F4-9531-D385-DC3524387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259745-AF2B-071E-64C7-CA419C69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530-CC22-419F-81D8-A9A80A43E2CA}" type="datetimeFigureOut">
              <a:rPr lang="zh-CN" altLang="en-US" smtClean="0"/>
              <a:t>2026/2/18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AEAC90-87D7-2EED-A078-014B31C0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348B03-82F1-A9E0-6D22-6F43FA4BD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B42-70D5-4693-B306-E47E4ECDAA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24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B7B399-77CA-0C59-BF2C-4086FA0B1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0B9800A-7B85-6A06-1539-BAFFCFD7D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61B18F-CCFD-193E-354E-26368A979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530-CC22-419F-81D8-A9A80A43E2CA}" type="datetimeFigureOut">
              <a:rPr lang="zh-CN" altLang="en-US" smtClean="0"/>
              <a:t>2026/2/18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3D8D3E-EAB8-6820-26F8-A783DE20A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C19D5A-542B-99E4-8B6C-72E3B42D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B42-70D5-4693-B306-E47E4ECDAA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21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7957037-9FF8-631D-82D4-2EF4B4A94E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D9C5C2-17B1-25A8-BF92-DD68620AC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2216D0-7A5D-2B7C-E990-E9E6DA92E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530-CC22-419F-81D8-A9A80A43E2CA}" type="datetimeFigureOut">
              <a:rPr lang="zh-CN" altLang="en-US" smtClean="0"/>
              <a:t>2026/2/18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F3B1F1-F638-BEBE-6EF8-55666E5A2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ADCE44-7465-4F70-083A-ADE23900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B42-70D5-4693-B306-E47E4ECDAA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52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F193D2-9D25-449F-1BE5-65F2B2A08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B68FDB-A8C9-A51E-C2B1-CA0ED411F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E2D828-C6F0-F944-BA02-FB8C9412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530-CC22-419F-81D8-A9A80A43E2CA}" type="datetimeFigureOut">
              <a:rPr lang="zh-CN" altLang="en-US" smtClean="0"/>
              <a:t>2026/2/18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9EE4C7-E3B2-8361-748E-6605421DF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58BFC-D3C4-62B7-0E95-9DB959C3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B42-70D5-4693-B306-E47E4ECDAA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683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2B85F6-CD09-E5A4-FAAA-921DB537B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615E43-F7C3-0912-8DF8-01EAF6186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64BFC5-92A2-418F-5F06-4B1734858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530-CC22-419F-81D8-A9A80A43E2CA}" type="datetimeFigureOut">
              <a:rPr lang="zh-CN" altLang="en-US" smtClean="0"/>
              <a:t>2026/2/18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0D3A3D-A423-A5C1-8F7A-C229A3DE7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87DB06-BF78-51DA-8151-00FCED1C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B42-70D5-4693-B306-E47E4ECDAA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77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181591-F7E8-B174-FF31-815D336E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2B0FD3-C9A5-78E0-15C3-C31839456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0658799-CCE9-F468-B72A-F7B6DF049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9099C8-C3E2-B4A2-BBB8-FD47C6C56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530-CC22-419F-81D8-A9A80A43E2CA}" type="datetimeFigureOut">
              <a:rPr lang="zh-CN" altLang="en-US" smtClean="0"/>
              <a:t>2026/2/18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5ECFC-171E-DAA9-303E-B759C64BF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DCAEC8-4252-D6F4-228E-EFF799D0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B42-70D5-4693-B306-E47E4ECDAA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10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B41730-7C45-77F2-48EB-A57D9F07D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4949C4-4E04-C4D8-6824-DD77006F1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0236F2-07A2-9012-FE3D-BDFB66021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091CFF-5681-08F0-5F41-7F7BD267F7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7CA8AB9-D391-515F-0EA8-58B870578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3272FBC-DAD1-EBBB-FC84-16BEF893B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530-CC22-419F-81D8-A9A80A43E2CA}" type="datetimeFigureOut">
              <a:rPr lang="zh-CN" altLang="en-US" smtClean="0"/>
              <a:t>2026/2/18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55DEDF7-7014-A802-FFB4-DAEA1D6A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C00F23D-A4E3-ED59-A2DD-2AF4ECAE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B42-70D5-4693-B306-E47E4ECDAA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526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558116-7118-A7D6-EBC9-695A28279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5A608FE-8666-1E14-A2B2-00C6382C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530-CC22-419F-81D8-A9A80A43E2CA}" type="datetimeFigureOut">
              <a:rPr lang="zh-CN" altLang="en-US" smtClean="0"/>
              <a:t>2026/2/18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392ED8-C5C8-C09E-DFDA-1480393D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EE127D0-5A1E-23EA-0B40-AFC2B00DA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B42-70D5-4693-B306-E47E4ECDAA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720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D975E4F-5E5C-5789-4DC4-8E3F89A2D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530-CC22-419F-81D8-A9A80A43E2CA}" type="datetimeFigureOut">
              <a:rPr lang="zh-CN" altLang="en-US" smtClean="0"/>
              <a:t>2026/2/18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ED6FE55-E8E5-26C8-F124-D2DA1B331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0C5BB6-F1B3-193B-5DAF-124CE5D3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B42-70D5-4693-B306-E47E4ECDAA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334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240CCB-734C-F163-E850-3A4878DF9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0125FA-4A17-0440-2E69-8DDB0CDF4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C00461-BC31-DECD-10F7-458A805D9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3875BD-0D3D-F5E8-3D9B-88A4AF99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530-CC22-419F-81D8-A9A80A43E2CA}" type="datetimeFigureOut">
              <a:rPr lang="zh-CN" altLang="en-US" smtClean="0"/>
              <a:t>2026/2/18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AA367D5-1C96-1C5E-D632-52C6540FC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BD4FA-0F71-F40E-0DDF-876B6D4E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B42-70D5-4693-B306-E47E4ECDAA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924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B9F04A-EA04-0B50-B5E0-928A95D84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8C65D45-3AAC-8A8C-335B-EE3B371CA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973809-7D60-9436-6EB6-ED988BDD0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52E59E-051B-E9FF-EA61-4E628F7BB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530-CC22-419F-81D8-A9A80A43E2CA}" type="datetimeFigureOut">
              <a:rPr lang="zh-CN" altLang="en-US" smtClean="0"/>
              <a:t>2026/2/18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F928E2C-B190-6E5B-01E6-86F45A18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E06197-6D9C-41D6-BA3E-5DEC5B2C9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B42-70D5-4693-B306-E47E4ECDAA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28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D9C4E54-DBCA-8FDD-1750-3FF7DDD20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0F2D8B-CCD7-6747-9993-49A280191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F62F4D-DE2D-2D0D-0476-C0F3FED604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6D530-CC22-419F-81D8-A9A80A43E2CA}" type="datetimeFigureOut">
              <a:rPr lang="zh-CN" altLang="en-US" smtClean="0"/>
              <a:t>2026/2/18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2E182F-164D-5815-1727-81CE55BEA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9BA532-5885-A98D-B337-60EB2D6D2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FB42-70D5-4693-B306-E47E4ECDAA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75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3" Type="http://schemas.openxmlformats.org/officeDocument/2006/relationships/chart" Target="../charts/chart19.xml"/><Relationship Id="rId7" Type="http://schemas.openxmlformats.org/officeDocument/2006/relationships/chart" Target="../charts/chart2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0.xml"/><Relationship Id="rId3" Type="http://schemas.openxmlformats.org/officeDocument/2006/relationships/chart" Target="../charts/chart25.xml"/><Relationship Id="rId7" Type="http://schemas.openxmlformats.org/officeDocument/2006/relationships/chart" Target="../charts/chart2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8.xml"/><Relationship Id="rId11" Type="http://schemas.openxmlformats.org/officeDocument/2006/relationships/chart" Target="../charts/chart33.xml"/><Relationship Id="rId5" Type="http://schemas.openxmlformats.org/officeDocument/2006/relationships/chart" Target="../charts/chart27.xml"/><Relationship Id="rId10" Type="http://schemas.openxmlformats.org/officeDocument/2006/relationships/chart" Target="../charts/chart32.xml"/><Relationship Id="rId4" Type="http://schemas.openxmlformats.org/officeDocument/2006/relationships/chart" Target="../charts/chart26.xml"/><Relationship Id="rId9" Type="http://schemas.openxmlformats.org/officeDocument/2006/relationships/chart" Target="../charts/char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A276B-11F7-6142-96B2-65916AD56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26" y="2033520"/>
            <a:ext cx="10302948" cy="135214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CN" sz="4000" dirty="0">
                <a:latin typeface="Palatino Linotype" panose="02040502050505030304" pitchFamily="18" charset="0"/>
              </a:rPr>
              <a:t>SNAP: Towards </a:t>
            </a:r>
            <a:r>
              <a:rPr lang="en-US" altLang="zh-CN" sz="4000" b="1" dirty="0">
                <a:latin typeface="Palatino Linotype" panose="02040502050505030304" pitchFamily="18" charset="0"/>
              </a:rPr>
              <a:t>S</a:t>
            </a:r>
            <a:r>
              <a:rPr lang="en-US" altLang="zh-CN" sz="4000" dirty="0">
                <a:latin typeface="Palatino Linotype" panose="02040502050505030304" pitchFamily="18" charset="0"/>
              </a:rPr>
              <a:t>egmenting a</a:t>
            </a:r>
            <a:r>
              <a:rPr lang="en-US" altLang="zh-CN" sz="4000" b="1" dirty="0">
                <a:latin typeface="Palatino Linotype" panose="02040502050505030304" pitchFamily="18" charset="0"/>
              </a:rPr>
              <a:t>N</a:t>
            </a:r>
            <a:r>
              <a:rPr lang="en-US" altLang="zh-CN" sz="4000" dirty="0">
                <a:latin typeface="Palatino Linotype" panose="02040502050505030304" pitchFamily="18" charset="0"/>
              </a:rPr>
              <a:t>ything in </a:t>
            </a:r>
            <a:r>
              <a:rPr lang="en-US" altLang="zh-CN" sz="4000" b="1" dirty="0">
                <a:latin typeface="Palatino Linotype" panose="02040502050505030304" pitchFamily="18" charset="0"/>
              </a:rPr>
              <a:t>A</a:t>
            </a:r>
            <a:r>
              <a:rPr lang="en-US" altLang="zh-CN" sz="4000" dirty="0">
                <a:latin typeface="Palatino Linotype" panose="02040502050505030304" pitchFamily="18" charset="0"/>
              </a:rPr>
              <a:t>ny </a:t>
            </a:r>
            <a:r>
              <a:rPr lang="en-US" altLang="zh-CN" sz="4000" b="1" dirty="0">
                <a:latin typeface="Palatino Linotype" panose="02040502050505030304" pitchFamily="18" charset="0"/>
              </a:rPr>
              <a:t>P</a:t>
            </a:r>
            <a:r>
              <a:rPr lang="en-US" altLang="zh-CN" sz="4000" dirty="0">
                <a:latin typeface="Palatino Linotype" panose="02040502050505030304" pitchFamily="18" charset="0"/>
              </a:rPr>
              <a:t>oint Cloud</a:t>
            </a:r>
            <a:br>
              <a:rPr lang="en-US" altLang="zh-CN" sz="4000" dirty="0">
                <a:latin typeface="Palatino Linotype" panose="02040502050505030304" pitchFamily="18" charset="0"/>
              </a:rPr>
            </a:br>
            <a:r>
              <a:rPr lang="en-US" altLang="zh-CN" sz="2000" b="1" i="1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3DV 2026 Oral &amp; Award Candidate</a:t>
            </a:r>
            <a:endParaRPr lang="en-US" sz="2000" b="1" i="1" dirty="0">
              <a:solidFill>
                <a:schemeClr val="bg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CF8BE-9804-8642-829C-34BC9EBB1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4120"/>
            <a:ext cx="9144000" cy="152109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Aniket Gupta</a:t>
            </a:r>
            <a:r>
              <a:rPr lang="en-US" sz="2000" baseline="30000" dirty="0">
                <a:latin typeface="Palatino Linotype" panose="02040502050505030304" pitchFamily="18" charset="0"/>
              </a:rPr>
              <a:t>1*</a:t>
            </a:r>
            <a:r>
              <a:rPr lang="en-US" sz="2000" dirty="0">
                <a:latin typeface="Palatino Linotype" panose="02040502050505030304" pitchFamily="18" charset="0"/>
              </a:rPr>
              <a:t>, Hanhui Wang</a:t>
            </a:r>
            <a:r>
              <a:rPr lang="en-US" sz="2000" baseline="30000" dirty="0">
                <a:latin typeface="Palatino Linotype" panose="02040502050505030304" pitchFamily="18" charset="0"/>
              </a:rPr>
              <a:t>1*</a:t>
            </a:r>
            <a:r>
              <a:rPr lang="en-US" sz="2000" dirty="0">
                <a:latin typeface="Palatino Linotype" panose="02040502050505030304" pitchFamily="18" charset="0"/>
              </a:rPr>
              <a:t>, Charles Saunders</a:t>
            </a:r>
            <a:r>
              <a:rPr lang="en-US" altLang="zh-CN" sz="2000" baseline="30000" dirty="0">
                <a:latin typeface="Palatino Linotype" panose="0204050205050503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</a:rPr>
              <a:t>, Aruni RoyChowdhury</a:t>
            </a:r>
            <a:r>
              <a:rPr lang="en-US" altLang="zh-CN" sz="2000" baseline="30000" dirty="0">
                <a:latin typeface="Palatino Linotype" panose="0204050205050503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</a:rPr>
              <a:t>, Hanumant Singh</a:t>
            </a:r>
            <a:r>
              <a:rPr lang="en-US" altLang="zh-CN" sz="2000" baseline="30000" dirty="0">
                <a:latin typeface="Palatino Linotype" panose="02040502050505030304" pitchFamily="18" charset="0"/>
              </a:rPr>
              <a:t>1</a:t>
            </a:r>
            <a:r>
              <a:rPr lang="en-US" sz="2000" dirty="0">
                <a:latin typeface="Palatino Linotype" panose="02040502050505030304" pitchFamily="18" charset="0"/>
              </a:rPr>
              <a:t>,Huaizu Jiang</a:t>
            </a:r>
            <a:r>
              <a:rPr lang="en-US" sz="2000" baseline="30000" dirty="0">
                <a:latin typeface="Palatino Linotype" panose="02040502050505030304" pitchFamily="18" charset="0"/>
              </a:rPr>
              <a:t>1</a:t>
            </a:r>
            <a:endParaRPr lang="en-US" sz="2000" dirty="0">
              <a:latin typeface="Palatino Linotype" panose="02040502050505030304" pitchFamily="18" charset="0"/>
            </a:endParaRPr>
          </a:p>
          <a:p>
            <a:r>
              <a:rPr lang="en-US" altLang="zh-CN" sz="1900" baseline="30000" dirty="0">
                <a:latin typeface="Palatino Linotype" panose="02040502050505030304" pitchFamily="18" charset="0"/>
              </a:rPr>
              <a:t>1</a:t>
            </a:r>
            <a:r>
              <a:rPr lang="en-US" sz="1900" dirty="0">
                <a:latin typeface="Palatino Linotype" panose="02040502050505030304" pitchFamily="18" charset="0"/>
              </a:rPr>
              <a:t>Northeastern University, </a:t>
            </a:r>
            <a:r>
              <a:rPr lang="en-US" altLang="zh-CN" sz="1900" baseline="30000" dirty="0">
                <a:latin typeface="Palatino Linotype" panose="02040502050505030304" pitchFamily="18" charset="0"/>
              </a:rPr>
              <a:t>2</a:t>
            </a:r>
            <a:r>
              <a:rPr lang="en-US" sz="1900" dirty="0">
                <a:latin typeface="Palatino Linotype" panose="02040502050505030304" pitchFamily="18" charset="0"/>
              </a:rPr>
              <a:t>MathWorks </a:t>
            </a:r>
          </a:p>
          <a:p>
            <a:r>
              <a:rPr lang="en-US" altLang="zh-CN" sz="1900" baseline="30000" dirty="0">
                <a:latin typeface="Palatino Linotype" panose="02040502050505030304" pitchFamily="18" charset="0"/>
              </a:rPr>
              <a:t>*</a:t>
            </a:r>
            <a:r>
              <a:rPr lang="en-US" altLang="zh-CN" sz="1900" dirty="0">
                <a:latin typeface="Palatino Linotype" panose="02040502050505030304" pitchFamily="18" charset="0"/>
              </a:rPr>
              <a:t>Equal Contribution</a:t>
            </a:r>
            <a:endParaRPr lang="en-US" sz="1900" dirty="0">
              <a:latin typeface="Palatino Linotype" panose="0204050205050503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1C188C1-C8DA-11FD-5908-027C68E43568}"/>
              </a:ext>
            </a:extLst>
          </p:cNvPr>
          <p:cNvSpPr txBox="1">
            <a:spLocks/>
          </p:cNvSpPr>
          <p:nvPr/>
        </p:nvSpPr>
        <p:spPr>
          <a:xfrm>
            <a:off x="1754221" y="515145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F2B81FE-BE32-E88E-4F92-97DF3A3CC546}"/>
              </a:ext>
            </a:extLst>
          </p:cNvPr>
          <p:cNvSpPr txBox="1"/>
          <p:nvPr/>
        </p:nvSpPr>
        <p:spPr>
          <a:xfrm>
            <a:off x="3341450" y="5606891"/>
            <a:ext cx="5969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Presenter: Hanhui Wang</a:t>
            </a:r>
          </a:p>
          <a:p>
            <a:pPr algn="ctr"/>
            <a:r>
              <a:rPr lang="en-US" altLang="zh-CN" i="1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Boston AI, ML and Computer Vision Meetup</a:t>
            </a:r>
          </a:p>
          <a:p>
            <a:pPr algn="ctr"/>
            <a:r>
              <a:rPr lang="en-US" altLang="zh-CN" i="1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Microsoft Research Lab – New England (NERD) at MIT</a:t>
            </a:r>
          </a:p>
          <a:p>
            <a:pPr algn="ctr"/>
            <a:r>
              <a:rPr lang="en-US" altLang="zh-CN" i="1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February 18, 2026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29142A-8FC6-3231-49DA-70D5147D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1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26BD009-4733-D48D-48DD-2828C28A50FE}"/>
              </a:ext>
            </a:extLst>
          </p:cNvPr>
          <p:cNvGrpSpPr/>
          <p:nvPr/>
        </p:nvGrpSpPr>
        <p:grpSpPr>
          <a:xfrm>
            <a:off x="3180548" y="283066"/>
            <a:ext cx="6289264" cy="1555297"/>
            <a:chOff x="3765495" y="284603"/>
            <a:chExt cx="6289264" cy="1555297"/>
          </a:xfrm>
        </p:grpSpPr>
        <p:pic>
          <p:nvPicPr>
            <p:cNvPr id="7" name="Picture 2" descr="Northeastern University - Wikipedia">
              <a:extLst>
                <a:ext uri="{FF2B5EF4-FFF2-40B4-BE49-F238E27FC236}">
                  <a16:creationId xmlns:a16="http://schemas.microsoft.com/office/drawing/2014/main" id="{9F37AAE9-5F93-ECB9-348F-DC36F2398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495" y="284603"/>
              <a:ext cx="1555297" cy="1555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2CAAC6F-D856-51CF-2DC6-C35931502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584" y="547902"/>
              <a:ext cx="4448175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4984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8767C-31B1-7CB7-9030-F615CF8D9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7FBBDA-1190-C60C-E460-8B7EA2E1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Can SNAP segment from text alone?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1031CAD7-16D9-4B81-6333-E4F503B8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10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9E7442-BE3B-457B-0CFD-171C4F526BA6}"/>
              </a:ext>
            </a:extLst>
          </p:cNvPr>
          <p:cNvSpPr/>
          <p:nvPr/>
        </p:nvSpPr>
        <p:spPr>
          <a:xfrm>
            <a:off x="6762559" y="2545307"/>
            <a:ext cx="2831507" cy="612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</a:rPr>
              <a:t>Instance Masks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4" name="图片 3" descr="图标&#10;&#10;AI 生成的内容可能不正确。">
            <a:extLst>
              <a:ext uri="{FF2B5EF4-FFF2-40B4-BE49-F238E27FC236}">
                <a16:creationId xmlns:a16="http://schemas.microsoft.com/office/drawing/2014/main" id="{87C64D48-23C0-60D1-2043-210AD29EF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310" y="2334182"/>
            <a:ext cx="517512" cy="51751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EA8B324-826F-FAC1-8B5F-C9ECAFDEE372}"/>
              </a:ext>
            </a:extLst>
          </p:cNvPr>
          <p:cNvSpPr/>
          <p:nvPr/>
        </p:nvSpPr>
        <p:spPr>
          <a:xfrm>
            <a:off x="2339178" y="2546082"/>
            <a:ext cx="2952000" cy="61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</a:rPr>
              <a:t>Spatial Guidance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0" name="图片 9" descr="形状, 箭头&#10;&#10;AI 生成的内容可能不正确。">
            <a:extLst>
              <a:ext uri="{FF2B5EF4-FFF2-40B4-BE49-F238E27FC236}">
                <a16:creationId xmlns:a16="http://schemas.microsoft.com/office/drawing/2014/main" id="{B647BDA9-2E4B-6366-810B-E90E1E891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841" y="2406945"/>
            <a:ext cx="1022055" cy="1022055"/>
          </a:xfrm>
          <a:prstGeom prst="rect">
            <a:avLst/>
          </a:prstGeom>
        </p:spPr>
      </p:pic>
      <p:pic>
        <p:nvPicPr>
          <p:cNvPr id="13" name="图片 12" descr="图标&#10;&#10;AI 生成的内容可能不正确。">
            <a:extLst>
              <a:ext uri="{FF2B5EF4-FFF2-40B4-BE49-F238E27FC236}">
                <a16:creationId xmlns:a16="http://schemas.microsoft.com/office/drawing/2014/main" id="{1305FD9A-1780-A98F-CC37-150E71EE3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19556" y="3272551"/>
            <a:ext cx="517512" cy="51751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E3B0ED3-C8B1-65E7-3458-EE8DFCE8D164}"/>
              </a:ext>
            </a:extLst>
          </p:cNvPr>
          <p:cNvSpPr/>
          <p:nvPr/>
        </p:nvSpPr>
        <p:spPr>
          <a:xfrm>
            <a:off x="6762559" y="3904532"/>
            <a:ext cx="2831507" cy="929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</a:rPr>
              <a:t>CLIP-space Embeddings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44102FA-91E1-DC41-C9C1-91AA8205B649}"/>
              </a:ext>
            </a:extLst>
          </p:cNvPr>
          <p:cNvGrpSpPr/>
          <p:nvPr/>
        </p:nvGrpSpPr>
        <p:grpSpPr>
          <a:xfrm>
            <a:off x="2339178" y="3200514"/>
            <a:ext cx="2952000" cy="1633186"/>
            <a:chOff x="2339178" y="3200514"/>
            <a:chExt cx="2952000" cy="163318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D60AE07-9E8C-F066-6E18-3032340436CE}"/>
                </a:ext>
              </a:extLst>
            </p:cNvPr>
            <p:cNvSpPr/>
            <p:nvPr/>
          </p:nvSpPr>
          <p:spPr>
            <a:xfrm>
              <a:off x="2339178" y="3904532"/>
              <a:ext cx="2952000" cy="929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r>
                <a:rPr lang="en-US" altLang="zh-CN" sz="2800" dirty="0">
                  <a:solidFill>
                    <a:schemeClr val="tx1"/>
                  </a:solidFill>
                </a:rPr>
                <a:t>User-provided spatial clicks</a:t>
              </a:r>
              <a:endParaRPr lang="zh-CN" alt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图片 16" descr="图标&#10;&#10;AI 生成的内容可能不正确。">
              <a:extLst>
                <a:ext uri="{FF2B5EF4-FFF2-40B4-BE49-F238E27FC236}">
                  <a16:creationId xmlns:a16="http://schemas.microsoft.com/office/drawing/2014/main" id="{3FCA7095-2352-219D-D7CB-E1B0360C1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84385" y="3200514"/>
              <a:ext cx="661586" cy="661586"/>
            </a:xfrm>
            <a:prstGeom prst="rect">
              <a:avLst/>
            </a:prstGeom>
          </p:spPr>
        </p:pic>
      </p:grpSp>
      <p:pic>
        <p:nvPicPr>
          <p:cNvPr id="19" name="图片 18" descr="图标&#10;&#10;AI 生成的内容可能不正确。">
            <a:extLst>
              <a:ext uri="{FF2B5EF4-FFF2-40B4-BE49-F238E27FC236}">
                <a16:creationId xmlns:a16="http://schemas.microsoft.com/office/drawing/2014/main" id="{BE2E7EE7-6958-C0B1-77D7-118E4FE25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225" y="3738163"/>
            <a:ext cx="1261905" cy="126190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8F359DF-509D-3757-C7F2-83557DB4B9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5AF8359-E93B-8802-AC5B-ED71485031D9}"/>
              </a:ext>
            </a:extLst>
          </p:cNvPr>
          <p:cNvSpPr/>
          <p:nvPr/>
        </p:nvSpPr>
        <p:spPr>
          <a:xfrm>
            <a:off x="2209800" y="2393295"/>
            <a:ext cx="7749054" cy="28739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altLang="zh-CN" sz="4000" i="1" dirty="0">
                <a:solidFill>
                  <a:schemeClr val="tx1"/>
                </a:solidFill>
              </a:rPr>
              <a:t>Can SNAP perform text-based segmentation </a:t>
            </a:r>
            <a:r>
              <a:rPr lang="en-US" altLang="zh-CN" sz="4000" b="1" i="1" dirty="0">
                <a:solidFill>
                  <a:schemeClr val="tx1"/>
                </a:solidFill>
              </a:rPr>
              <a:t>without</a:t>
            </a:r>
            <a:r>
              <a:rPr lang="en-US" altLang="zh-CN" sz="4000" i="1" dirty="0">
                <a:solidFill>
                  <a:schemeClr val="tx1"/>
                </a:solidFill>
              </a:rPr>
              <a:t> user-provided spatial prompts?</a:t>
            </a:r>
            <a:endParaRPr lang="zh-CN" altLang="en-US" sz="4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0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BF74E-C5D3-2E56-F6BF-9488F9CD1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3C0136-DD9C-7326-A49F-629005056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Automated prompt generation – coarse proposal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E221E360-8541-9DAF-2CB7-BC3F501C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11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565CA17-5934-E01F-2EB6-5E6A7DEAE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50" y="2546849"/>
            <a:ext cx="4839878" cy="36122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E02476A5-20C2-EFD7-D959-7EF47812C67D}"/>
              </a:ext>
            </a:extLst>
          </p:cNvPr>
          <p:cNvGrpSpPr/>
          <p:nvPr/>
        </p:nvGrpSpPr>
        <p:grpSpPr>
          <a:xfrm>
            <a:off x="5643153" y="2546848"/>
            <a:ext cx="6076497" cy="3612282"/>
            <a:chOff x="5643153" y="2546848"/>
            <a:chExt cx="6076497" cy="361228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CCAEF67-0EA7-2DB3-6D00-898F81E00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9771" y="2546848"/>
              <a:ext cx="4839879" cy="361228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0" name="箭头: 右 9">
              <a:extLst>
                <a:ext uri="{FF2B5EF4-FFF2-40B4-BE49-F238E27FC236}">
                  <a16:creationId xmlns:a16="http://schemas.microsoft.com/office/drawing/2014/main" id="{10A14772-E317-FD70-9942-1733F30D4EE4}"/>
                </a:ext>
              </a:extLst>
            </p:cNvPr>
            <p:cNvSpPr/>
            <p:nvPr/>
          </p:nvSpPr>
          <p:spPr>
            <a:xfrm>
              <a:off x="5643153" y="4143984"/>
              <a:ext cx="905692" cy="612775"/>
            </a:xfrm>
            <a:custGeom>
              <a:avLst/>
              <a:gdLst>
                <a:gd name="csX0" fmla="*/ 0 w 905692"/>
                <a:gd name="csY0" fmla="*/ 153194 h 612775"/>
                <a:gd name="csX1" fmla="*/ 599305 w 905692"/>
                <a:gd name="csY1" fmla="*/ 153194 h 612775"/>
                <a:gd name="csX2" fmla="*/ 599305 w 905692"/>
                <a:gd name="csY2" fmla="*/ 0 h 612775"/>
                <a:gd name="csX3" fmla="*/ 905692 w 905692"/>
                <a:gd name="csY3" fmla="*/ 306388 h 612775"/>
                <a:gd name="csX4" fmla="*/ 599305 w 905692"/>
                <a:gd name="csY4" fmla="*/ 612775 h 612775"/>
                <a:gd name="csX5" fmla="*/ 599305 w 905692"/>
                <a:gd name="csY5" fmla="*/ 459581 h 612775"/>
                <a:gd name="csX6" fmla="*/ 0 w 905692"/>
                <a:gd name="csY6" fmla="*/ 459581 h 612775"/>
                <a:gd name="csX7" fmla="*/ 0 w 905692"/>
                <a:gd name="csY7" fmla="*/ 153194 h 6127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905692" h="612775" extrusionOk="0">
                  <a:moveTo>
                    <a:pt x="0" y="153194"/>
                  </a:moveTo>
                  <a:cubicBezTo>
                    <a:pt x="227095" y="142594"/>
                    <a:pt x="410798" y="160694"/>
                    <a:pt x="599305" y="153194"/>
                  </a:cubicBezTo>
                  <a:cubicBezTo>
                    <a:pt x="592832" y="79357"/>
                    <a:pt x="602785" y="51701"/>
                    <a:pt x="599305" y="0"/>
                  </a:cubicBezTo>
                  <a:cubicBezTo>
                    <a:pt x="776527" y="125619"/>
                    <a:pt x="811832" y="242619"/>
                    <a:pt x="905692" y="306388"/>
                  </a:cubicBezTo>
                  <a:cubicBezTo>
                    <a:pt x="857950" y="390656"/>
                    <a:pt x="705376" y="472889"/>
                    <a:pt x="599305" y="612775"/>
                  </a:cubicBezTo>
                  <a:cubicBezTo>
                    <a:pt x="598251" y="546020"/>
                    <a:pt x="615016" y="498897"/>
                    <a:pt x="599305" y="459581"/>
                  </a:cubicBezTo>
                  <a:cubicBezTo>
                    <a:pt x="409986" y="485833"/>
                    <a:pt x="195929" y="458251"/>
                    <a:pt x="0" y="459581"/>
                  </a:cubicBezTo>
                  <a:cubicBezTo>
                    <a:pt x="-16488" y="383776"/>
                    <a:pt x="19890" y="259604"/>
                    <a:pt x="0" y="153194"/>
                  </a:cubicBezTo>
                  <a:close/>
                </a:path>
              </a:pathLst>
            </a:custGeom>
            <a:noFill/>
            <a:ln w="19050">
              <a:extLst>
                <a:ext uri="{C807C97D-BFC1-408E-A445-0C87EB9F89A2}">
                  <ask:lineSketchStyleProps xmlns:ask="http://schemas.microsoft.com/office/drawing/2018/sketchyshapes" sd="269884371">
                    <a:prstGeom prst="rightArrow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30848889-7F9C-94A8-9DA3-9CF764D6C81F}"/>
              </a:ext>
            </a:extLst>
          </p:cNvPr>
          <p:cNvSpPr txBox="1"/>
          <p:nvPr/>
        </p:nvSpPr>
        <p:spPr>
          <a:xfrm>
            <a:off x="472350" y="1232916"/>
            <a:ext cx="11247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dirty="0"/>
              <a:t>We first generate sparse spatial prompts using a coarse voxel grid to obtain initial instance proposals.</a:t>
            </a:r>
            <a:endParaRPr lang="zh-CN" altLang="en-US" sz="2400" dirty="0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9657317-2EC9-BDC1-A2F4-B034A2C33C2B}"/>
              </a:ext>
            </a:extLst>
          </p:cNvPr>
          <p:cNvGrpSpPr/>
          <p:nvPr/>
        </p:nvGrpSpPr>
        <p:grpSpPr>
          <a:xfrm>
            <a:off x="3101340" y="4756759"/>
            <a:ext cx="2994659" cy="1979985"/>
            <a:chOff x="3101340" y="4756759"/>
            <a:chExt cx="2994659" cy="1979985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E5A17AD-C6F6-3ED7-4D97-99D931B831BC}"/>
                </a:ext>
              </a:extLst>
            </p:cNvPr>
            <p:cNvSpPr/>
            <p:nvPr/>
          </p:nvSpPr>
          <p:spPr>
            <a:xfrm>
              <a:off x="3101340" y="4756759"/>
              <a:ext cx="533400" cy="5410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C36021A-6D39-FD26-D8AC-94E4C6241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319" t="61178" r="34660" b="23845"/>
            <a:stretch>
              <a:fillRect/>
            </a:stretch>
          </p:blipFill>
          <p:spPr>
            <a:xfrm>
              <a:off x="4230394" y="4844526"/>
              <a:ext cx="1865605" cy="1892218"/>
            </a:xfrm>
            <a:custGeom>
              <a:avLst/>
              <a:gdLst>
                <a:gd name="csX0" fmla="*/ 1086696 w 2173392"/>
                <a:gd name="csY0" fmla="*/ 0 h 2204440"/>
                <a:gd name="csX1" fmla="*/ 2173392 w 2173392"/>
                <a:gd name="csY1" fmla="*/ 1102220 h 2204440"/>
                <a:gd name="csX2" fmla="*/ 1086696 w 2173392"/>
                <a:gd name="csY2" fmla="*/ 2204440 h 2204440"/>
                <a:gd name="csX3" fmla="*/ 0 w 2173392"/>
                <a:gd name="csY3" fmla="*/ 1102220 h 2204440"/>
                <a:gd name="csX4" fmla="*/ 1086696 w 2173392"/>
                <a:gd name="csY4" fmla="*/ 0 h 220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173392" h="2204440">
                  <a:moveTo>
                    <a:pt x="1086696" y="0"/>
                  </a:moveTo>
                  <a:cubicBezTo>
                    <a:pt x="1686864" y="0"/>
                    <a:pt x="2173392" y="493481"/>
                    <a:pt x="2173392" y="1102220"/>
                  </a:cubicBezTo>
                  <a:cubicBezTo>
                    <a:pt x="2173392" y="1710959"/>
                    <a:pt x="1686864" y="2204440"/>
                    <a:pt x="1086696" y="2204440"/>
                  </a:cubicBezTo>
                  <a:cubicBezTo>
                    <a:pt x="486532" y="2204440"/>
                    <a:pt x="0" y="1710959"/>
                    <a:pt x="0" y="1102220"/>
                  </a:cubicBezTo>
                  <a:cubicBezTo>
                    <a:pt x="0" y="493481"/>
                    <a:pt x="486532" y="0"/>
                    <a:pt x="1086696" y="0"/>
                  </a:cubicBez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</p:pic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8102D150-9A75-DE69-34CE-F481A8AD080B}"/>
                </a:ext>
              </a:extLst>
            </p:cNvPr>
            <p:cNvCxnSpPr>
              <a:cxnSpLocks/>
              <a:stCxn id="4" idx="0"/>
              <a:endCxn id="14" idx="0"/>
            </p:cNvCxnSpPr>
            <p:nvPr/>
          </p:nvCxnSpPr>
          <p:spPr>
            <a:xfrm>
              <a:off x="3368040" y="4756759"/>
              <a:ext cx="1795157" cy="8776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E68DEB6-C915-710C-45D7-16F43CCFD996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3179455" y="5218548"/>
              <a:ext cx="1332089" cy="127432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417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AFB2E-FB1A-2A0F-7F0D-F133CE7AF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636594-18A6-32FF-F680-FAF155808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Automated prompt generation – progressive refinement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F9463BB3-949F-FE08-6F72-525980D4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12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F32CCB-B589-B04B-7387-E303CEDCD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001" y="1904500"/>
            <a:ext cx="3193958" cy="23838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5067A74-C402-4BE7-45E7-A1101A5FFE25}"/>
              </a:ext>
            </a:extLst>
          </p:cNvPr>
          <p:cNvSpPr txBox="1"/>
          <p:nvPr/>
        </p:nvSpPr>
        <p:spPr>
          <a:xfrm>
            <a:off x="472350" y="1041320"/>
            <a:ext cx="11247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We identify unsegmented regions and progressively refine proposals using finer voxel grids.</a:t>
            </a:r>
            <a:endParaRPr lang="zh-CN" altLang="en-US" sz="24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7F612FA-B14C-FF1F-276C-362823CD70C6}"/>
              </a:ext>
            </a:extLst>
          </p:cNvPr>
          <p:cNvGrpSpPr/>
          <p:nvPr/>
        </p:nvGrpSpPr>
        <p:grpSpPr>
          <a:xfrm>
            <a:off x="5643153" y="1904500"/>
            <a:ext cx="4831172" cy="2383836"/>
            <a:chOff x="5643153" y="1904500"/>
            <a:chExt cx="4831172" cy="238383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92C8709-E07C-C9C9-01CE-D99BFD438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0367" y="1904500"/>
              <a:ext cx="3193958" cy="238383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2" name="箭头: 右 11">
              <a:extLst>
                <a:ext uri="{FF2B5EF4-FFF2-40B4-BE49-F238E27FC236}">
                  <a16:creationId xmlns:a16="http://schemas.microsoft.com/office/drawing/2014/main" id="{BADBADCD-60F6-783A-BA14-E7334A4CF491}"/>
                </a:ext>
              </a:extLst>
            </p:cNvPr>
            <p:cNvSpPr/>
            <p:nvPr/>
          </p:nvSpPr>
          <p:spPr>
            <a:xfrm>
              <a:off x="5643153" y="2894388"/>
              <a:ext cx="905692" cy="612775"/>
            </a:xfrm>
            <a:custGeom>
              <a:avLst/>
              <a:gdLst>
                <a:gd name="csX0" fmla="*/ 0 w 905692"/>
                <a:gd name="csY0" fmla="*/ 153194 h 612775"/>
                <a:gd name="csX1" fmla="*/ 599305 w 905692"/>
                <a:gd name="csY1" fmla="*/ 153194 h 612775"/>
                <a:gd name="csX2" fmla="*/ 599305 w 905692"/>
                <a:gd name="csY2" fmla="*/ 0 h 612775"/>
                <a:gd name="csX3" fmla="*/ 905692 w 905692"/>
                <a:gd name="csY3" fmla="*/ 306388 h 612775"/>
                <a:gd name="csX4" fmla="*/ 599305 w 905692"/>
                <a:gd name="csY4" fmla="*/ 612775 h 612775"/>
                <a:gd name="csX5" fmla="*/ 599305 w 905692"/>
                <a:gd name="csY5" fmla="*/ 459581 h 612775"/>
                <a:gd name="csX6" fmla="*/ 0 w 905692"/>
                <a:gd name="csY6" fmla="*/ 459581 h 612775"/>
                <a:gd name="csX7" fmla="*/ 0 w 905692"/>
                <a:gd name="csY7" fmla="*/ 153194 h 6127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905692" h="612775" extrusionOk="0">
                  <a:moveTo>
                    <a:pt x="0" y="153194"/>
                  </a:moveTo>
                  <a:cubicBezTo>
                    <a:pt x="198420" y="107823"/>
                    <a:pt x="355991" y="203039"/>
                    <a:pt x="599305" y="153194"/>
                  </a:cubicBezTo>
                  <a:cubicBezTo>
                    <a:pt x="593011" y="112172"/>
                    <a:pt x="599727" y="75931"/>
                    <a:pt x="599305" y="0"/>
                  </a:cubicBezTo>
                  <a:cubicBezTo>
                    <a:pt x="682973" y="63371"/>
                    <a:pt x="820124" y="259924"/>
                    <a:pt x="905692" y="306388"/>
                  </a:cubicBezTo>
                  <a:cubicBezTo>
                    <a:pt x="770786" y="452102"/>
                    <a:pt x="684226" y="482046"/>
                    <a:pt x="599305" y="612775"/>
                  </a:cubicBezTo>
                  <a:cubicBezTo>
                    <a:pt x="595432" y="568694"/>
                    <a:pt x="601880" y="527245"/>
                    <a:pt x="599305" y="459581"/>
                  </a:cubicBezTo>
                  <a:cubicBezTo>
                    <a:pt x="326716" y="491873"/>
                    <a:pt x="260250" y="404232"/>
                    <a:pt x="0" y="459581"/>
                  </a:cubicBezTo>
                  <a:cubicBezTo>
                    <a:pt x="-23009" y="393355"/>
                    <a:pt x="621" y="254281"/>
                    <a:pt x="0" y="153194"/>
                  </a:cubicBezTo>
                  <a:close/>
                </a:path>
              </a:pathLst>
            </a:custGeom>
            <a:noFill/>
            <a:ln w="19050">
              <a:extLst>
                <a:ext uri="{C807C97D-BFC1-408E-A445-0C87EB9F89A2}">
                  <ask:lineSketchStyleProps xmlns:ask="http://schemas.microsoft.com/office/drawing/2018/sketchyshapes" sd="829274945">
                    <a:prstGeom prst="rightArrow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FE308CF-39AC-1249-7914-9A8A289035C1}"/>
              </a:ext>
            </a:extLst>
          </p:cNvPr>
          <p:cNvGrpSpPr/>
          <p:nvPr/>
        </p:nvGrpSpPr>
        <p:grpSpPr>
          <a:xfrm>
            <a:off x="1439001" y="4366717"/>
            <a:ext cx="9035324" cy="2433139"/>
            <a:chOff x="1439001" y="4288336"/>
            <a:chExt cx="9035324" cy="243313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C454FC6-A581-12A9-CC12-9FDBC8161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9001" y="4337639"/>
              <a:ext cx="3193958" cy="238383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DEA98F6-4F8D-7C60-19DC-1021EDF17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0367" y="4288336"/>
              <a:ext cx="3193958" cy="238383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3" name="箭头: 右 12">
              <a:extLst>
                <a:ext uri="{FF2B5EF4-FFF2-40B4-BE49-F238E27FC236}">
                  <a16:creationId xmlns:a16="http://schemas.microsoft.com/office/drawing/2014/main" id="{6291D81F-62CF-6396-3AF1-A7978003BDF4}"/>
                </a:ext>
              </a:extLst>
            </p:cNvPr>
            <p:cNvSpPr/>
            <p:nvPr/>
          </p:nvSpPr>
          <p:spPr>
            <a:xfrm>
              <a:off x="5643153" y="5223169"/>
              <a:ext cx="905692" cy="612775"/>
            </a:xfrm>
            <a:custGeom>
              <a:avLst/>
              <a:gdLst>
                <a:gd name="csX0" fmla="*/ 0 w 905692"/>
                <a:gd name="csY0" fmla="*/ 153194 h 612775"/>
                <a:gd name="csX1" fmla="*/ 599305 w 905692"/>
                <a:gd name="csY1" fmla="*/ 153194 h 612775"/>
                <a:gd name="csX2" fmla="*/ 599305 w 905692"/>
                <a:gd name="csY2" fmla="*/ 0 h 612775"/>
                <a:gd name="csX3" fmla="*/ 905692 w 905692"/>
                <a:gd name="csY3" fmla="*/ 306388 h 612775"/>
                <a:gd name="csX4" fmla="*/ 599305 w 905692"/>
                <a:gd name="csY4" fmla="*/ 612775 h 612775"/>
                <a:gd name="csX5" fmla="*/ 599305 w 905692"/>
                <a:gd name="csY5" fmla="*/ 459581 h 612775"/>
                <a:gd name="csX6" fmla="*/ 0 w 905692"/>
                <a:gd name="csY6" fmla="*/ 459581 h 612775"/>
                <a:gd name="csX7" fmla="*/ 0 w 905692"/>
                <a:gd name="csY7" fmla="*/ 153194 h 6127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905692" h="612775" extrusionOk="0">
                  <a:moveTo>
                    <a:pt x="0" y="153194"/>
                  </a:moveTo>
                  <a:cubicBezTo>
                    <a:pt x="153380" y="138664"/>
                    <a:pt x="335916" y="165108"/>
                    <a:pt x="599305" y="153194"/>
                  </a:cubicBezTo>
                  <a:cubicBezTo>
                    <a:pt x="595906" y="108167"/>
                    <a:pt x="601690" y="32788"/>
                    <a:pt x="599305" y="0"/>
                  </a:cubicBezTo>
                  <a:cubicBezTo>
                    <a:pt x="753835" y="150255"/>
                    <a:pt x="796903" y="268580"/>
                    <a:pt x="905692" y="306388"/>
                  </a:cubicBezTo>
                  <a:cubicBezTo>
                    <a:pt x="804418" y="459856"/>
                    <a:pt x="645795" y="504636"/>
                    <a:pt x="599305" y="612775"/>
                  </a:cubicBezTo>
                  <a:cubicBezTo>
                    <a:pt x="585867" y="558380"/>
                    <a:pt x="615612" y="500478"/>
                    <a:pt x="599305" y="459581"/>
                  </a:cubicBezTo>
                  <a:cubicBezTo>
                    <a:pt x="419952" y="510489"/>
                    <a:pt x="144106" y="398253"/>
                    <a:pt x="0" y="459581"/>
                  </a:cubicBezTo>
                  <a:cubicBezTo>
                    <a:pt x="-19971" y="392089"/>
                    <a:pt x="938" y="219523"/>
                    <a:pt x="0" y="153194"/>
                  </a:cubicBezTo>
                  <a:close/>
                </a:path>
              </a:pathLst>
            </a:custGeom>
            <a:noFill/>
            <a:ln w="19050">
              <a:extLst>
                <a:ext uri="{C807C97D-BFC1-408E-A445-0C87EB9F89A2}">
                  <ask:lineSketchStyleProps xmlns:ask="http://schemas.microsoft.com/office/drawing/2018/sketchyshapes" sd="992083451">
                    <a:prstGeom prst="rightArrow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344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70280-A686-789F-79EC-364985B78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997162-FE34-8FC5-D299-005BFC37F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Automated prompt generation – final selection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25FDDB2A-16CC-563A-C9C6-FB048244C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13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6F47865-4140-02CD-0FDA-00BF9B098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089" y="2029101"/>
            <a:ext cx="5797821" cy="43272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9CB11FB-5E7E-EB2E-FAD6-F2E31D4C6C7A}"/>
              </a:ext>
            </a:extLst>
          </p:cNvPr>
          <p:cNvSpPr txBox="1"/>
          <p:nvPr/>
        </p:nvSpPr>
        <p:spPr>
          <a:xfrm>
            <a:off x="472350" y="1232916"/>
            <a:ext cx="11247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dirty="0"/>
              <a:t>We apply Non-Maximum Suppression (NMS) to remove duplicate masks.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08056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A4623-9E1E-A778-0B5D-4C1F9F79A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609890-67FF-E52E-AAAD-77F4588A9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Text-based segmentation without manual prompts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22B7ECA1-7FE5-E63D-AC70-4342C06E5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14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BED4C2E-82A4-EF80-0269-6DF50EE6AADA}"/>
              </a:ext>
            </a:extLst>
          </p:cNvPr>
          <p:cNvSpPr/>
          <p:nvPr/>
        </p:nvSpPr>
        <p:spPr>
          <a:xfrm>
            <a:off x="2221473" y="2308973"/>
            <a:ext cx="7749054" cy="28739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altLang="zh-CN" sz="4000" i="1" dirty="0">
                <a:solidFill>
                  <a:schemeClr val="tx1"/>
                </a:solidFill>
              </a:rPr>
              <a:t>Can SNAP perform text-based segmentation </a:t>
            </a:r>
            <a:r>
              <a:rPr lang="en-US" altLang="zh-CN" sz="4000" b="1" i="1" dirty="0">
                <a:solidFill>
                  <a:schemeClr val="tx1"/>
                </a:solidFill>
              </a:rPr>
              <a:t>without</a:t>
            </a:r>
            <a:r>
              <a:rPr lang="en-US" altLang="zh-CN" sz="4000" i="1" dirty="0">
                <a:solidFill>
                  <a:schemeClr val="tx1"/>
                </a:solidFill>
              </a:rPr>
              <a:t> user-provided spatial prompts?</a:t>
            </a:r>
            <a:endParaRPr lang="zh-CN" altLang="en-US" sz="4000" i="1" dirty="0">
              <a:solidFill>
                <a:schemeClr val="tx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2D9317E-227C-9CE6-1D70-D9DBD9C242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001EA68-D3C8-00B1-2E65-8AE35F1AEF9C}"/>
              </a:ext>
            </a:extLst>
          </p:cNvPr>
          <p:cNvSpPr/>
          <p:nvPr/>
        </p:nvSpPr>
        <p:spPr>
          <a:xfrm>
            <a:off x="2221473" y="2308973"/>
            <a:ext cx="7749054" cy="28739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altLang="zh-CN" sz="4000" i="1" dirty="0">
                <a:solidFill>
                  <a:schemeClr val="tx1"/>
                </a:solidFill>
              </a:rPr>
              <a:t>Yes! With a two-stage textual interaction pipeline!</a:t>
            </a:r>
            <a:endParaRPr lang="zh-CN" altLang="en-US" sz="4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7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688A3-4EBF-C6FA-BBC4-59457E08C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61DD23-935B-2022-C3B5-DC8DDA40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Text-based segmentation without manual prompts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2693F079-5F4A-CB50-2496-E3B23D58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15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pic>
        <p:nvPicPr>
          <p:cNvPr id="7" name="图片 6" descr="图示&#10;&#10;AI 生成的内容可能不正确。">
            <a:extLst>
              <a:ext uri="{FF2B5EF4-FFF2-40B4-BE49-F238E27FC236}">
                <a16:creationId xmlns:a16="http://schemas.microsoft.com/office/drawing/2014/main" id="{0C22BD0F-FB5C-EABC-B231-901B0CBAC5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2909"/>
          <a:stretch>
            <a:fillRect/>
          </a:stretch>
        </p:blipFill>
        <p:spPr>
          <a:xfrm>
            <a:off x="2085703" y="1451992"/>
            <a:ext cx="8020594" cy="966256"/>
          </a:xfrm>
          <a:custGeom>
            <a:avLst/>
            <a:gdLst>
              <a:gd name="csX0" fmla="*/ 0 w 8020594"/>
              <a:gd name="csY0" fmla="*/ 0 h 966256"/>
              <a:gd name="csX1" fmla="*/ 8020594 w 8020594"/>
              <a:gd name="csY1" fmla="*/ 0 h 966256"/>
              <a:gd name="csX2" fmla="*/ 8020594 w 8020594"/>
              <a:gd name="csY2" fmla="*/ 966256 h 966256"/>
              <a:gd name="csX3" fmla="*/ 0 w 8020594"/>
              <a:gd name="csY3" fmla="*/ 966256 h 9662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020594" h="966256">
                <a:moveTo>
                  <a:pt x="0" y="0"/>
                </a:moveTo>
                <a:lnTo>
                  <a:pt x="8020594" y="0"/>
                </a:lnTo>
                <a:lnTo>
                  <a:pt x="8020594" y="966256"/>
                </a:lnTo>
                <a:lnTo>
                  <a:pt x="0" y="966256"/>
                </a:lnTo>
                <a:close/>
              </a:path>
            </a:pathLst>
          </a:custGeom>
          <a:ln>
            <a:noFill/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61F737F-563A-36EB-46F3-EEA2174123CB}"/>
              </a:ext>
            </a:extLst>
          </p:cNvPr>
          <p:cNvSpPr/>
          <p:nvPr/>
        </p:nvSpPr>
        <p:spPr>
          <a:xfrm>
            <a:off x="2221473" y="4328160"/>
            <a:ext cx="7749054" cy="8547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altLang="zh-CN" sz="2400" dirty="0">
                <a:solidFill>
                  <a:schemeClr val="tx1"/>
                </a:solidFill>
              </a:rPr>
              <a:t>Stage 1: Mask proposal generation with the automatic prompt generation algorithm.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9528F32-5E4D-ACBE-FD91-35A67AAF8218}"/>
              </a:ext>
            </a:extLst>
          </p:cNvPr>
          <p:cNvSpPr/>
          <p:nvPr/>
        </p:nvSpPr>
        <p:spPr>
          <a:xfrm>
            <a:off x="2221473" y="5638103"/>
            <a:ext cx="7749054" cy="8547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altLang="zh-CN" sz="2400" dirty="0">
                <a:solidFill>
                  <a:schemeClr val="tx1"/>
                </a:solidFill>
              </a:rPr>
              <a:t>Stage 2: Matching predicted CLIP embeddings to the input textual prompt.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8" name="图片 7" descr="图示&#10;&#10;AI 生成的内容可能不正确。">
            <a:extLst>
              <a:ext uri="{FF2B5EF4-FFF2-40B4-BE49-F238E27FC236}">
                <a16:creationId xmlns:a16="http://schemas.microsoft.com/office/drawing/2014/main" id="{7EFC7C5B-75FD-BE96-FEC4-448FDBAD6D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200"/>
          <a:stretch>
            <a:fillRect/>
          </a:stretch>
        </p:blipFill>
        <p:spPr>
          <a:xfrm>
            <a:off x="2085703" y="2418248"/>
            <a:ext cx="8020594" cy="1636018"/>
          </a:xfrm>
          <a:custGeom>
            <a:avLst/>
            <a:gdLst>
              <a:gd name="csX0" fmla="*/ 0 w 8020594"/>
              <a:gd name="csY0" fmla="*/ 0 h 1636018"/>
              <a:gd name="csX1" fmla="*/ 8020594 w 8020594"/>
              <a:gd name="csY1" fmla="*/ 0 h 1636018"/>
              <a:gd name="csX2" fmla="*/ 8020594 w 8020594"/>
              <a:gd name="csY2" fmla="*/ 1636018 h 1636018"/>
              <a:gd name="csX3" fmla="*/ 0 w 8020594"/>
              <a:gd name="csY3" fmla="*/ 1636018 h 16360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020594" h="1636018">
                <a:moveTo>
                  <a:pt x="0" y="0"/>
                </a:moveTo>
                <a:lnTo>
                  <a:pt x="8020594" y="0"/>
                </a:lnTo>
                <a:lnTo>
                  <a:pt x="8020594" y="1636018"/>
                </a:lnTo>
                <a:lnTo>
                  <a:pt x="0" y="1636018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9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DFA49-F394-9F1E-7F79-5B2D89A01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62EEEB-8429-FFF6-7650-ED97F0F0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SNAP Demo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900F93CE-8DDE-9241-F171-8B1E131A1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16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pic>
        <p:nvPicPr>
          <p:cNvPr id="3" name="SNAP_crop">
            <a:hlinkClick r:id="" action="ppaction://media"/>
            <a:extLst>
              <a:ext uri="{FF2B5EF4-FFF2-40B4-BE49-F238E27FC236}">
                <a16:creationId xmlns:a16="http://schemas.microsoft.com/office/drawing/2014/main" id="{23FF3807-EC38-B3B8-FF43-4372D330E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5450" y="1069689"/>
            <a:ext cx="8801100" cy="554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BA978-D855-F757-6E8F-7C944CEE6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186A7E-20D0-9858-5440-42C9FEAD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Spatial interaction – In-Distribution results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DAFE11AA-FBF3-FFA1-24FB-DEEEACE0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17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E0FC8418-D59A-7895-DB87-6FF349A5B4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3606704"/>
              </p:ext>
            </p:extLst>
          </p:nvPr>
        </p:nvGraphicFramePr>
        <p:xfrm>
          <a:off x="770704" y="1953845"/>
          <a:ext cx="5029200" cy="3023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FB533D7C-F3FB-C749-F10A-673AD05673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938505"/>
              </p:ext>
            </p:extLst>
          </p:nvPr>
        </p:nvGraphicFramePr>
        <p:xfrm>
          <a:off x="6509656" y="1954006"/>
          <a:ext cx="5029199" cy="3024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824A812C-8039-E190-CD78-D0CB820446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3938218"/>
              </p:ext>
            </p:extLst>
          </p:nvPr>
        </p:nvGraphicFramePr>
        <p:xfrm>
          <a:off x="770704" y="1953643"/>
          <a:ext cx="5029200" cy="3023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53E4BF54-448B-C2FB-FF0F-84F27A507B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4075602"/>
              </p:ext>
            </p:extLst>
          </p:nvPr>
        </p:nvGraphicFramePr>
        <p:xfrm>
          <a:off x="6509653" y="1953846"/>
          <a:ext cx="5029200" cy="3023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824A812C-8039-E190-CD78-D0CB820446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5987691"/>
              </p:ext>
            </p:extLst>
          </p:nvPr>
        </p:nvGraphicFramePr>
        <p:xfrm>
          <a:off x="770704" y="1953643"/>
          <a:ext cx="5029200" cy="302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图表 12">
            <a:extLst>
              <a:ext uri="{FF2B5EF4-FFF2-40B4-BE49-F238E27FC236}">
                <a16:creationId xmlns:a16="http://schemas.microsoft.com/office/drawing/2014/main" id="{72BD15BB-0D64-48EC-4DA5-7A07D9B6E2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684835"/>
              </p:ext>
            </p:extLst>
          </p:nvPr>
        </p:nvGraphicFramePr>
        <p:xfrm>
          <a:off x="6509653" y="1953643"/>
          <a:ext cx="5029200" cy="30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74252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  <p:bldGraphic spid="8" grpId="0">
        <p:bldAsOne/>
      </p:bldGraphic>
      <p:bldGraphic spid="1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5FF77-AEB1-75E9-7C2C-B243789D6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B32C5A94-9E76-6365-E64B-EFDC864600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3162643"/>
              </p:ext>
            </p:extLst>
          </p:nvPr>
        </p:nvGraphicFramePr>
        <p:xfrm>
          <a:off x="646612" y="977900"/>
          <a:ext cx="4572000" cy="2750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4E5874C7-0DCB-6805-9D1D-DA62E45171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870217"/>
              </p:ext>
            </p:extLst>
          </p:nvPr>
        </p:nvGraphicFramePr>
        <p:xfrm>
          <a:off x="646612" y="976946"/>
          <a:ext cx="4572000" cy="2752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362D2ED6-9A24-B3D1-0358-69D665C1F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Spatial interaction – Zero-Shot results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696D0350-6EDB-6B82-8D19-79D558AC9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18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5851725A-4C6E-05E0-A791-FEB9AF31B8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633293"/>
              </p:ext>
            </p:extLst>
          </p:nvPr>
        </p:nvGraphicFramePr>
        <p:xfrm>
          <a:off x="6973388" y="977900"/>
          <a:ext cx="4572000" cy="2769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50C4BB4E-2955-C60A-7929-0DC1845A07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033277"/>
              </p:ext>
            </p:extLst>
          </p:nvPr>
        </p:nvGraphicFramePr>
        <p:xfrm>
          <a:off x="6973388" y="978853"/>
          <a:ext cx="4572000" cy="276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D4FF9972-2FD5-8E78-D895-2D49766BB5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916011"/>
              </p:ext>
            </p:extLst>
          </p:nvPr>
        </p:nvGraphicFramePr>
        <p:xfrm>
          <a:off x="3810000" y="3949697"/>
          <a:ext cx="4572000" cy="2771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465856D3-ADA5-B5FC-FB3C-D6F6A06742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321683"/>
              </p:ext>
            </p:extLst>
          </p:nvPr>
        </p:nvGraphicFramePr>
        <p:xfrm>
          <a:off x="3810000" y="3952554"/>
          <a:ext cx="4572000" cy="2768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DD384F63-5927-D9D5-A85B-F28D5F5F5D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1F917E9-2736-66A1-E89B-F451394D360C}"/>
              </a:ext>
            </a:extLst>
          </p:cNvPr>
          <p:cNvGrpSpPr/>
          <p:nvPr/>
        </p:nvGrpSpPr>
        <p:grpSpPr>
          <a:xfrm>
            <a:off x="3220208" y="1132632"/>
            <a:ext cx="5390392" cy="5230282"/>
            <a:chOff x="3220208" y="1132632"/>
            <a:chExt cx="5390392" cy="5230282"/>
          </a:xfrm>
        </p:grpSpPr>
        <p:pic>
          <p:nvPicPr>
            <p:cNvPr id="8" name="图片 7" descr="图表, 雷达图&#10;&#10;AI 生成的内容可能不正确。">
              <a:extLst>
                <a:ext uri="{FF2B5EF4-FFF2-40B4-BE49-F238E27FC236}">
                  <a16:creationId xmlns:a16="http://schemas.microsoft.com/office/drawing/2014/main" id="{7CCA9155-6A79-C598-1A12-9B4240419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20208" y="1132632"/>
              <a:ext cx="5390392" cy="5230282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B2B962D-871C-7BA2-3303-1B8CE3DBE574}"/>
                </a:ext>
              </a:extLst>
            </p:cNvPr>
            <p:cNvSpPr/>
            <p:nvPr/>
          </p:nvSpPr>
          <p:spPr>
            <a:xfrm>
              <a:off x="6634616" y="1784808"/>
              <a:ext cx="1065992" cy="263146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8E4A227-F49C-A8F3-9C65-54FED440B7DE}"/>
                </a:ext>
              </a:extLst>
            </p:cNvPr>
            <p:cNvSpPr/>
            <p:nvPr/>
          </p:nvSpPr>
          <p:spPr>
            <a:xfrm>
              <a:off x="7474705" y="2409592"/>
              <a:ext cx="1065992" cy="263146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BB9554D-9680-0FE4-CDC6-BA907F127C1A}"/>
                </a:ext>
              </a:extLst>
            </p:cNvPr>
            <p:cNvSpPr/>
            <p:nvPr/>
          </p:nvSpPr>
          <p:spPr>
            <a:xfrm>
              <a:off x="7849004" y="3285512"/>
              <a:ext cx="691693" cy="365125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D363CFA-562A-0171-BF54-6134AC655A8E}"/>
                </a:ext>
              </a:extLst>
            </p:cNvPr>
            <p:cNvSpPr/>
            <p:nvPr/>
          </p:nvSpPr>
          <p:spPr>
            <a:xfrm>
              <a:off x="7849004" y="4263411"/>
              <a:ext cx="691693" cy="365125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9E3F129-7D8F-D220-6C24-5EBCC08ECE12}"/>
                </a:ext>
              </a:extLst>
            </p:cNvPr>
            <p:cNvSpPr/>
            <p:nvPr/>
          </p:nvSpPr>
          <p:spPr>
            <a:xfrm>
              <a:off x="5724624" y="1575869"/>
              <a:ext cx="789531" cy="263146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17D3AE8-5CAA-A087-795B-01DB6DDBAA15}"/>
                </a:ext>
              </a:extLst>
            </p:cNvPr>
            <p:cNvSpPr/>
            <p:nvPr/>
          </p:nvSpPr>
          <p:spPr>
            <a:xfrm>
              <a:off x="3912502" y="2409592"/>
              <a:ext cx="789531" cy="263146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7D88D5C-988E-9B7A-AB61-BF1F42A51BD6}"/>
                </a:ext>
              </a:extLst>
            </p:cNvPr>
            <p:cNvSpPr/>
            <p:nvPr/>
          </p:nvSpPr>
          <p:spPr>
            <a:xfrm>
              <a:off x="3999205" y="5028352"/>
              <a:ext cx="920418" cy="42782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530700D-60AC-68B1-1F68-A8F18CD9E88B}"/>
                </a:ext>
              </a:extLst>
            </p:cNvPr>
            <p:cNvSpPr/>
            <p:nvPr/>
          </p:nvSpPr>
          <p:spPr>
            <a:xfrm>
              <a:off x="5040536" y="5511458"/>
              <a:ext cx="801044" cy="42782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2662416-84A2-9016-E437-54B52E604133}"/>
                </a:ext>
              </a:extLst>
            </p:cNvPr>
            <p:cNvSpPr/>
            <p:nvPr/>
          </p:nvSpPr>
          <p:spPr>
            <a:xfrm>
              <a:off x="6195204" y="5511458"/>
              <a:ext cx="801044" cy="42782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32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6" grpId="0">
        <p:bldAsOne/>
      </p:bldGraphic>
      <p:bldGraphic spid="11" grpId="0">
        <p:bldAsOne/>
      </p:bldGraphic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E2C89-69E7-CFD4-60D0-900477BF7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54144D-33EA-3654-1179-56FEEB8BC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Spatial interaction – Qualitative results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0811F902-ED0F-9800-3BDE-DE0022C4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19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073CB4-8ED0-16E1-FD44-2272EAAA1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2" y="1034935"/>
            <a:ext cx="7419975" cy="557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404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821917-6993-EF78-3AB2-98335CEAB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From 2D pixels to 3D points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4">
                <a:extLst>
                  <a:ext uri="{FF2B5EF4-FFF2-40B4-BE49-F238E27FC236}">
                    <a16:creationId xmlns:a16="http://schemas.microsoft.com/office/drawing/2014/main" id="{83B9D077-C5C6-1F4B-C08B-11C9CAB7FCAC}"/>
                  </a:ext>
                </a:extLst>
              </p:cNvPr>
              <p:cNvSpPr txBox="1"/>
              <p:nvPr/>
            </p:nvSpPr>
            <p:spPr>
              <a:xfrm>
                <a:off x="6499509" y="1681966"/>
                <a:ext cx="5692491" cy="3970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>
                    <a:effectLst/>
                    <a:latin typeface="Palatino Linotype" panose="02040502050505030304" pitchFamily="18" charset="0"/>
                  </a:rPr>
                  <a:t>Representation: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effectLst/>
                    <a:latin typeface="Palatino Linotype" panose="02040502050505030304" pitchFamily="18" charset="0"/>
                  </a:rPr>
                  <a:t>A discrete set of 3D coordinates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800" i="1" dirty="0">
                  <a:effectLst/>
                  <a:latin typeface="Palatino Linotype" panose="0204050205050503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latin typeface="Palatino Linotype" panose="02040502050505030304" pitchFamily="18" charset="0"/>
                  </a:rPr>
                  <a:t>Optional attributes: RGB, Intensity, Normals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zh-CN" sz="2800" dirty="0">
                  <a:effectLst/>
                  <a:latin typeface="Palatino Linotype" panose="02040502050505030304" pitchFamily="18" charset="0"/>
                </a:endParaRPr>
              </a:p>
              <a:p>
                <a:r>
                  <a:rPr lang="en-US" altLang="zh-CN" sz="2800" dirty="0">
                    <a:effectLst/>
                    <a:latin typeface="Palatino Linotype" panose="02040502050505030304" pitchFamily="18" charset="0"/>
                  </a:rPr>
                  <a:t>Key differences: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latin typeface="Palatino Linotype" panose="02040502050505030304" pitchFamily="18" charset="0"/>
                  </a:rPr>
                  <a:t>Irregular &amp; Unordered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effectLst/>
                    <a:latin typeface="Palatino Linotype" panose="02040502050505030304" pitchFamily="18" charset="0"/>
                  </a:rPr>
                  <a:t>Scale &amp; Density Variance</a:t>
                </a:r>
                <a:endParaRPr lang="en-US" sz="2800" dirty="0">
                  <a:effectLst/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8" name="TextBox 14">
                <a:extLst>
                  <a:ext uri="{FF2B5EF4-FFF2-40B4-BE49-F238E27FC236}">
                    <a16:creationId xmlns:a16="http://schemas.microsoft.com/office/drawing/2014/main" id="{83B9D077-C5C6-1F4B-C08B-11C9CAB7F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509" y="1681966"/>
                <a:ext cx="5692491" cy="3970318"/>
              </a:xfrm>
              <a:prstGeom prst="rect">
                <a:avLst/>
              </a:prstGeom>
              <a:blipFill>
                <a:blip r:embed="rId3"/>
                <a:stretch>
                  <a:fillRect l="-2141" t="-1843" r="-2034" b="-3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7EA91172-CDD5-F5C7-39A6-CBB48658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2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C954F0E-FE16-2304-5875-5C803EE4F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55" y="2066447"/>
            <a:ext cx="2819746" cy="301192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885A53D-AEE9-8B8F-7961-6A69526B6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5" r="34598"/>
          <a:stretch>
            <a:fillRect/>
          </a:stretch>
        </p:blipFill>
        <p:spPr>
          <a:xfrm>
            <a:off x="551033" y="1903098"/>
            <a:ext cx="2520000" cy="333862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C9185A-4EED-7231-E2EF-E9BE0F081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5" r="34598"/>
          <a:stretch>
            <a:fillRect/>
          </a:stretch>
        </p:blipFill>
        <p:spPr>
          <a:xfrm>
            <a:off x="551033" y="1903099"/>
            <a:ext cx="2520000" cy="333862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98E0A031-12C1-4C51-07A8-712F94B354F4}"/>
              </a:ext>
            </a:extLst>
          </p:cNvPr>
          <p:cNvSpPr/>
          <p:nvPr/>
        </p:nvSpPr>
        <p:spPr>
          <a:xfrm>
            <a:off x="3403541" y="2123524"/>
            <a:ext cx="2634522" cy="1919484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6599503-C2DD-3033-D655-117F9E1CA0BE}"/>
              </a:ext>
            </a:extLst>
          </p:cNvPr>
          <p:cNvSpPr/>
          <p:nvPr/>
        </p:nvSpPr>
        <p:spPr>
          <a:xfrm>
            <a:off x="2040397" y="3347762"/>
            <a:ext cx="816158" cy="5138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86A7800-5DBE-7311-E1B1-1BBD186D4F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6E014CA-147C-AD8A-B37A-8A116E2B77B2}"/>
              </a:ext>
            </a:extLst>
          </p:cNvPr>
          <p:cNvSpPr/>
          <p:nvPr/>
        </p:nvSpPr>
        <p:spPr>
          <a:xfrm>
            <a:off x="2221473" y="2308973"/>
            <a:ext cx="7749054" cy="28739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altLang="zh-CN" sz="4000" i="1" dirty="0">
                <a:solidFill>
                  <a:schemeClr val="tx1"/>
                </a:solidFill>
              </a:rPr>
              <a:t>We need a better </a:t>
            </a:r>
            <a:r>
              <a:rPr lang="en-US" altLang="zh-CN" sz="4000" b="1" i="1" dirty="0">
                <a:solidFill>
                  <a:schemeClr val="tx1"/>
                </a:solidFill>
              </a:rPr>
              <a:t>interactive</a:t>
            </a:r>
            <a:r>
              <a:rPr lang="en-US" altLang="zh-CN" sz="4000" i="1" dirty="0">
                <a:solidFill>
                  <a:schemeClr val="tx1"/>
                </a:solidFill>
              </a:rPr>
              <a:t> point cloud segmentation method for annotation!</a:t>
            </a:r>
            <a:endParaRPr lang="zh-CN" altLang="en-US" sz="4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9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61013-89B6-BF36-C939-962711283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79A641-2A0A-88C4-F2A5-4F688E198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Textual interaction – Panoptic results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7F2E31EC-8DFD-3B7F-3040-6ACB261F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20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2E01D20B-F895-5890-9B56-E78AC222EAFE}"/>
              </a:ext>
            </a:extLst>
          </p:cNvPr>
          <p:cNvGraphicFramePr>
            <a:graphicFrameLocks/>
          </p:cNvGraphicFramePr>
          <p:nvPr/>
        </p:nvGraphicFramePr>
        <p:xfrm>
          <a:off x="283028" y="2039097"/>
          <a:ext cx="5493600" cy="332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73530E65-EDA6-A16A-8B06-D0D519DE85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14877" y="2034530"/>
          <a:ext cx="5494095" cy="3323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8EB16FE7-FDAB-4764-0F2F-467EDE2A6D61}"/>
              </a:ext>
            </a:extLst>
          </p:cNvPr>
          <p:cNvGraphicFramePr>
            <a:graphicFrameLocks/>
          </p:cNvGraphicFramePr>
          <p:nvPr/>
        </p:nvGraphicFramePr>
        <p:xfrm>
          <a:off x="282322" y="2039097"/>
          <a:ext cx="5494095" cy="332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23CB1083-B4F7-9857-BB46-BE7746B6134F}"/>
              </a:ext>
            </a:extLst>
          </p:cNvPr>
          <p:cNvGraphicFramePr>
            <a:graphicFrameLocks/>
          </p:cNvGraphicFramePr>
          <p:nvPr/>
        </p:nvGraphicFramePr>
        <p:xfrm>
          <a:off x="282111" y="2039097"/>
          <a:ext cx="5493600" cy="332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9F8FCCE8-3909-DC15-18BF-397D951B3799}"/>
              </a:ext>
            </a:extLst>
          </p:cNvPr>
          <p:cNvGraphicFramePr>
            <a:graphicFrameLocks/>
          </p:cNvGraphicFramePr>
          <p:nvPr/>
        </p:nvGraphicFramePr>
        <p:xfrm>
          <a:off x="6414878" y="2034531"/>
          <a:ext cx="5494094" cy="332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F8A1BA29-E5AC-8816-2D5B-3AE381444957}"/>
              </a:ext>
            </a:extLst>
          </p:cNvPr>
          <p:cNvGraphicFramePr>
            <a:graphicFrameLocks/>
          </p:cNvGraphicFramePr>
          <p:nvPr/>
        </p:nvGraphicFramePr>
        <p:xfrm>
          <a:off x="6415372" y="2034529"/>
          <a:ext cx="5493600" cy="332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64538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5" grpId="0">
        <p:bldAsOne/>
      </p:bldGraphic>
      <p:bldGraphic spid="8" grpId="0">
        <p:bldAsOne/>
      </p:bldGraphic>
      <p:bldGraphic spid="6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1B32D-5606-D202-D683-F388AD58D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025289-F07C-25D3-678D-CB88CA8CD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Textual interaction – Open-Vocabulary results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827696CE-8688-772B-673D-30C9F435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21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27FFD148-2E4A-29CE-DC44-8FD5722F86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8617309"/>
              </p:ext>
            </p:extLst>
          </p:nvPr>
        </p:nvGraphicFramePr>
        <p:xfrm>
          <a:off x="701040" y="1990152"/>
          <a:ext cx="5029200" cy="3235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E3D745F1-A941-2576-C26D-C60299F322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832332"/>
              </p:ext>
            </p:extLst>
          </p:nvPr>
        </p:nvGraphicFramePr>
        <p:xfrm>
          <a:off x="701040" y="1989072"/>
          <a:ext cx="5029199" cy="323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B9551460-024C-B07F-4891-E4BB409432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6863726"/>
              </p:ext>
            </p:extLst>
          </p:nvPr>
        </p:nvGraphicFramePr>
        <p:xfrm>
          <a:off x="701039" y="1990152"/>
          <a:ext cx="5029200" cy="3235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83EFC671-49D0-9444-E8A4-55475EDFA3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3360441"/>
              </p:ext>
            </p:extLst>
          </p:nvPr>
        </p:nvGraphicFramePr>
        <p:xfrm>
          <a:off x="6461762" y="1989072"/>
          <a:ext cx="5029200" cy="323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947E13E3-B7C2-993B-8CC3-E7C24C7A57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4864843"/>
              </p:ext>
            </p:extLst>
          </p:nvPr>
        </p:nvGraphicFramePr>
        <p:xfrm>
          <a:off x="6461758" y="1989072"/>
          <a:ext cx="5029200" cy="323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A3C9B163-A218-3289-E634-DEBB10AA7A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994004"/>
              </p:ext>
            </p:extLst>
          </p:nvPr>
        </p:nvGraphicFramePr>
        <p:xfrm>
          <a:off x="6461754" y="1989072"/>
          <a:ext cx="5029197" cy="323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47048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9" grpId="0">
        <p:bldAsOne/>
      </p:bldGraphic>
      <p:bldGraphic spid="8" grpId="0">
        <p:bldAsOne/>
      </p:bldGraphic>
      <p:bldGraphic spid="10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CC1E5-02C3-9727-CABC-49F5404FB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208EF4-0D9A-09F1-F3F8-8EC7C9339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Textual interaction – Qualitative results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DCE3E653-5C38-6ACE-DCDA-1567D461E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22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CE35D95-9970-6190-A894-EFE09D212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11"/>
          <a:stretch>
            <a:fillRect/>
          </a:stretch>
        </p:blipFill>
        <p:spPr bwMode="auto">
          <a:xfrm>
            <a:off x="2443519" y="1066092"/>
            <a:ext cx="7304961" cy="556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44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B2C66-F5B0-A94C-8BEC-86BEFCE28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017EA5-8D1B-3AF4-D9C6-040350E6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Ablation – Domain Normalization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5132EF09-2E7E-E523-4B45-1E0D5E4F6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23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2663C923-FA79-801E-33F6-B9C97F97E3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81836"/>
              </p:ext>
            </p:extLst>
          </p:nvPr>
        </p:nvGraphicFramePr>
        <p:xfrm>
          <a:off x="838200" y="1045371"/>
          <a:ext cx="4572000" cy="2801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D3FE4D05-7CC0-254D-EF85-416F4BD333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8837343"/>
              </p:ext>
            </p:extLst>
          </p:nvPr>
        </p:nvGraphicFramePr>
        <p:xfrm>
          <a:off x="838200" y="1045371"/>
          <a:ext cx="4572000" cy="2801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0B596988-AEB6-F249-03A9-607F9B2D0F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5084760"/>
              </p:ext>
            </p:extLst>
          </p:nvPr>
        </p:nvGraphicFramePr>
        <p:xfrm>
          <a:off x="838200" y="1045371"/>
          <a:ext cx="4572000" cy="2801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7CF109C1-EE55-FCA7-29AC-2694460787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2874540"/>
              </p:ext>
            </p:extLst>
          </p:nvPr>
        </p:nvGraphicFramePr>
        <p:xfrm>
          <a:off x="6781802" y="1045371"/>
          <a:ext cx="4572000" cy="2801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71F330BD-5599-0C0F-2D24-E48B7F6AF4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3553768"/>
              </p:ext>
            </p:extLst>
          </p:nvPr>
        </p:nvGraphicFramePr>
        <p:xfrm>
          <a:off x="6781802" y="1045371"/>
          <a:ext cx="4572000" cy="2801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AAF5D751-FA49-F52A-F857-922BE22E92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2841851"/>
              </p:ext>
            </p:extLst>
          </p:nvPr>
        </p:nvGraphicFramePr>
        <p:xfrm>
          <a:off x="6781800" y="1045371"/>
          <a:ext cx="4572000" cy="2801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图表 12">
            <a:extLst>
              <a:ext uri="{FF2B5EF4-FFF2-40B4-BE49-F238E27FC236}">
                <a16:creationId xmlns:a16="http://schemas.microsoft.com/office/drawing/2014/main" id="{943F234D-8096-A3F8-DCAC-25FB67F5B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828905"/>
              </p:ext>
            </p:extLst>
          </p:nvPr>
        </p:nvGraphicFramePr>
        <p:xfrm>
          <a:off x="3810000" y="3988122"/>
          <a:ext cx="4572000" cy="2801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36C4AC0E-D946-BDFA-F71F-9AE8CA6F29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3951857"/>
              </p:ext>
            </p:extLst>
          </p:nvPr>
        </p:nvGraphicFramePr>
        <p:xfrm>
          <a:off x="3810000" y="3988122"/>
          <a:ext cx="4572000" cy="2801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6" name="图表 15">
            <a:extLst>
              <a:ext uri="{FF2B5EF4-FFF2-40B4-BE49-F238E27FC236}">
                <a16:creationId xmlns:a16="http://schemas.microsoft.com/office/drawing/2014/main" id="{50EF3232-30CA-97DC-2566-D9694F9B67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5269521"/>
              </p:ext>
            </p:extLst>
          </p:nvPr>
        </p:nvGraphicFramePr>
        <p:xfrm>
          <a:off x="3810000" y="3988122"/>
          <a:ext cx="4572000" cy="2801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33194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Graphic spid="11" grpId="0">
        <p:bldAsOne/>
      </p:bldGraphic>
      <p:bldGraphic spid="12" grpId="0">
        <p:bldAsOne/>
      </p:bldGraphic>
      <p:bldGraphic spid="15" grpId="0">
        <p:bldAsOne/>
      </p:bldGraphic>
      <p:bldGraphic spid="1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3B5E7-78DB-E003-CE9B-1C4215581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470EF8-BB11-AC2A-8C8C-32E37E2CE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Ablation – Domain Normalization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513B786E-C5C8-5D53-C1F3-EBFF1EFC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24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17" name="图表 16">
            <a:extLst>
              <a:ext uri="{FF2B5EF4-FFF2-40B4-BE49-F238E27FC236}">
                <a16:creationId xmlns:a16="http://schemas.microsoft.com/office/drawing/2014/main" id="{F7482B4F-B48F-CF92-D030-A33AF5A18C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428620"/>
              </p:ext>
            </p:extLst>
          </p:nvPr>
        </p:nvGraphicFramePr>
        <p:xfrm>
          <a:off x="838200" y="1045371"/>
          <a:ext cx="4572000" cy="2801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id="{752B6D2A-AF1C-A81B-4951-B873F17D13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207955"/>
              </p:ext>
            </p:extLst>
          </p:nvPr>
        </p:nvGraphicFramePr>
        <p:xfrm>
          <a:off x="6781800" y="1045371"/>
          <a:ext cx="4572000" cy="2801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图表 18">
            <a:extLst>
              <a:ext uri="{FF2B5EF4-FFF2-40B4-BE49-F238E27FC236}">
                <a16:creationId xmlns:a16="http://schemas.microsoft.com/office/drawing/2014/main" id="{DE5ABA1D-D7D0-8DFE-3B81-CE0BB75749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5733705"/>
              </p:ext>
            </p:extLst>
          </p:nvPr>
        </p:nvGraphicFramePr>
        <p:xfrm>
          <a:off x="3810000" y="3988122"/>
          <a:ext cx="4572000" cy="2801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F0D7E79-4304-EC6D-89B5-BE494A8436E7}"/>
              </a:ext>
            </a:extLst>
          </p:cNvPr>
          <p:cNvSpPr/>
          <p:nvPr/>
        </p:nvSpPr>
        <p:spPr>
          <a:xfrm>
            <a:off x="3810000" y="3988122"/>
            <a:ext cx="4572000" cy="2801298"/>
          </a:xfrm>
          <a:custGeom>
            <a:avLst/>
            <a:gdLst>
              <a:gd name="csX0" fmla="*/ 924560 w 4572000"/>
              <a:gd name="csY0" fmla="*/ 1785933 h 2801298"/>
              <a:gd name="csX1" fmla="*/ 924560 w 4572000"/>
              <a:gd name="csY1" fmla="*/ 1942143 h 2801298"/>
              <a:gd name="csX2" fmla="*/ 1264920 w 4572000"/>
              <a:gd name="csY2" fmla="*/ 1942143 h 2801298"/>
              <a:gd name="csX3" fmla="*/ 1264920 w 4572000"/>
              <a:gd name="csY3" fmla="*/ 1785933 h 2801298"/>
              <a:gd name="csX4" fmla="*/ 2861945 w 4572000"/>
              <a:gd name="csY4" fmla="*/ 1187762 h 2801298"/>
              <a:gd name="csX5" fmla="*/ 2861945 w 4572000"/>
              <a:gd name="csY5" fmla="*/ 1944047 h 2801298"/>
              <a:gd name="csX6" fmla="*/ 3202305 w 4572000"/>
              <a:gd name="csY6" fmla="*/ 1944047 h 2801298"/>
              <a:gd name="csX7" fmla="*/ 3202305 w 4572000"/>
              <a:gd name="csY7" fmla="*/ 1187762 h 2801298"/>
              <a:gd name="csX8" fmla="*/ 1353820 w 4572000"/>
              <a:gd name="csY8" fmla="*/ 1041078 h 2801298"/>
              <a:gd name="csX9" fmla="*/ 1353820 w 4572000"/>
              <a:gd name="csY9" fmla="*/ 1942778 h 2801298"/>
              <a:gd name="csX10" fmla="*/ 1694180 w 4572000"/>
              <a:gd name="csY10" fmla="*/ 1942778 h 2801298"/>
              <a:gd name="csX11" fmla="*/ 1694180 w 4572000"/>
              <a:gd name="csY11" fmla="*/ 1041078 h 2801298"/>
              <a:gd name="csX12" fmla="*/ 3292475 w 4572000"/>
              <a:gd name="csY12" fmla="*/ 557208 h 2801298"/>
              <a:gd name="csX13" fmla="*/ 3292475 w 4572000"/>
              <a:gd name="csY13" fmla="*/ 1944048 h 2801298"/>
              <a:gd name="csX14" fmla="*/ 3632835 w 4572000"/>
              <a:gd name="csY14" fmla="*/ 1944048 h 2801298"/>
              <a:gd name="csX15" fmla="*/ 3632835 w 4572000"/>
              <a:gd name="csY15" fmla="*/ 557208 h 2801298"/>
              <a:gd name="csX16" fmla="*/ 0 w 4572000"/>
              <a:gd name="csY16" fmla="*/ 0 h 2801298"/>
              <a:gd name="csX17" fmla="*/ 4572000 w 4572000"/>
              <a:gd name="csY17" fmla="*/ 0 h 2801298"/>
              <a:gd name="csX18" fmla="*/ 4572000 w 4572000"/>
              <a:gd name="csY18" fmla="*/ 2801298 h 2801298"/>
              <a:gd name="csX19" fmla="*/ 0 w 4572000"/>
              <a:gd name="csY19" fmla="*/ 2801298 h 280129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4572000" h="2801298">
                <a:moveTo>
                  <a:pt x="924560" y="1785933"/>
                </a:moveTo>
                <a:lnTo>
                  <a:pt x="924560" y="1942143"/>
                </a:lnTo>
                <a:lnTo>
                  <a:pt x="1264920" y="1942143"/>
                </a:lnTo>
                <a:lnTo>
                  <a:pt x="1264920" y="1785933"/>
                </a:lnTo>
                <a:close/>
                <a:moveTo>
                  <a:pt x="2861945" y="1187762"/>
                </a:moveTo>
                <a:lnTo>
                  <a:pt x="2861945" y="1944047"/>
                </a:lnTo>
                <a:lnTo>
                  <a:pt x="3202305" y="1944047"/>
                </a:lnTo>
                <a:lnTo>
                  <a:pt x="3202305" y="1187762"/>
                </a:lnTo>
                <a:close/>
                <a:moveTo>
                  <a:pt x="1353820" y="1041078"/>
                </a:moveTo>
                <a:lnTo>
                  <a:pt x="1353820" y="1942778"/>
                </a:lnTo>
                <a:lnTo>
                  <a:pt x="1694180" y="1942778"/>
                </a:lnTo>
                <a:lnTo>
                  <a:pt x="1694180" y="1041078"/>
                </a:lnTo>
                <a:close/>
                <a:moveTo>
                  <a:pt x="3292475" y="557208"/>
                </a:moveTo>
                <a:lnTo>
                  <a:pt x="3292475" y="1944048"/>
                </a:lnTo>
                <a:lnTo>
                  <a:pt x="3632835" y="1944048"/>
                </a:lnTo>
                <a:lnTo>
                  <a:pt x="3632835" y="557208"/>
                </a:ln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2801298"/>
                </a:lnTo>
                <a:lnTo>
                  <a:pt x="0" y="2801298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F25BF697-5E21-9BFF-C48D-CED883A1BCF5}"/>
              </a:ext>
            </a:extLst>
          </p:cNvPr>
          <p:cNvCxnSpPr>
            <a:cxnSpLocks/>
          </p:cNvCxnSpPr>
          <p:nvPr/>
        </p:nvCxnSpPr>
        <p:spPr>
          <a:xfrm>
            <a:off x="6844007" y="4531360"/>
            <a:ext cx="0" cy="638048"/>
          </a:xfrm>
          <a:prstGeom prst="straightConnector1">
            <a:avLst/>
          </a:prstGeom>
          <a:ln w="38100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29C21AF7-6BAE-1F3C-A665-694C4FBC324D}"/>
              </a:ext>
            </a:extLst>
          </p:cNvPr>
          <p:cNvCxnSpPr>
            <a:cxnSpLocks/>
          </p:cNvCxnSpPr>
          <p:nvPr/>
        </p:nvCxnSpPr>
        <p:spPr>
          <a:xfrm>
            <a:off x="4905987" y="5026660"/>
            <a:ext cx="0" cy="741680"/>
          </a:xfrm>
          <a:prstGeom prst="straightConnector1">
            <a:avLst/>
          </a:prstGeom>
          <a:ln w="38100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71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70612-73AB-F7BF-AF77-CF4AFB83B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586B02-78B6-08A3-FD25-84F90F1D5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Ablation – Automated Prompt Point Generation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73DE03C6-DAD9-E98A-A65D-D13E17101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25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A4644D88-9FAD-AC63-6A4C-CCEB508344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6353319"/>
              </p:ext>
            </p:extLst>
          </p:nvPr>
        </p:nvGraphicFramePr>
        <p:xfrm>
          <a:off x="6461763" y="1989072"/>
          <a:ext cx="5029200" cy="323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D260F0A9-041C-C956-F7AC-867C3DC623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9772912"/>
              </p:ext>
            </p:extLst>
          </p:nvPr>
        </p:nvGraphicFramePr>
        <p:xfrm>
          <a:off x="701039" y="1989072"/>
          <a:ext cx="5029200" cy="323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46526EE-3315-22C8-8FA4-BC1E652A3509}"/>
              </a:ext>
            </a:extLst>
          </p:cNvPr>
          <p:cNvSpPr/>
          <p:nvPr/>
        </p:nvSpPr>
        <p:spPr>
          <a:xfrm>
            <a:off x="6461765" y="1989072"/>
            <a:ext cx="5029198" cy="3236400"/>
          </a:xfrm>
          <a:custGeom>
            <a:avLst/>
            <a:gdLst>
              <a:gd name="csX0" fmla="*/ 3365977 w 5029198"/>
              <a:gd name="csY0" fmla="*/ 2113370 h 3236400"/>
              <a:gd name="csX1" fmla="*/ 3365977 w 5029198"/>
              <a:gd name="csY1" fmla="*/ 2772397 h 3236400"/>
              <a:gd name="csX2" fmla="*/ 4090907 w 5029198"/>
              <a:gd name="csY2" fmla="*/ 2772397 h 3236400"/>
              <a:gd name="csX3" fmla="*/ 4090907 w 5029198"/>
              <a:gd name="csY3" fmla="*/ 2113370 h 3236400"/>
              <a:gd name="csX4" fmla="*/ 1504226 w 5029198"/>
              <a:gd name="csY4" fmla="*/ 729414 h 3236400"/>
              <a:gd name="csX5" fmla="*/ 1504226 w 5029198"/>
              <a:gd name="csY5" fmla="*/ 2780636 h 3236400"/>
              <a:gd name="csX6" fmla="*/ 2229156 w 5029198"/>
              <a:gd name="csY6" fmla="*/ 2780636 h 3236400"/>
              <a:gd name="csX7" fmla="*/ 2229156 w 5029198"/>
              <a:gd name="csY7" fmla="*/ 729414 h 3236400"/>
              <a:gd name="csX8" fmla="*/ 0 w 5029198"/>
              <a:gd name="csY8" fmla="*/ 0 h 3236400"/>
              <a:gd name="csX9" fmla="*/ 5029198 w 5029198"/>
              <a:gd name="csY9" fmla="*/ 0 h 3236400"/>
              <a:gd name="csX10" fmla="*/ 5029198 w 5029198"/>
              <a:gd name="csY10" fmla="*/ 3236400 h 3236400"/>
              <a:gd name="csX11" fmla="*/ 0 w 5029198"/>
              <a:gd name="csY11" fmla="*/ 3236400 h 3236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029198" h="3236400">
                <a:moveTo>
                  <a:pt x="3365977" y="2113370"/>
                </a:moveTo>
                <a:lnTo>
                  <a:pt x="3365977" y="2772397"/>
                </a:lnTo>
                <a:lnTo>
                  <a:pt x="4090907" y="2772397"/>
                </a:lnTo>
                <a:lnTo>
                  <a:pt x="4090907" y="2113370"/>
                </a:lnTo>
                <a:close/>
                <a:moveTo>
                  <a:pt x="1504226" y="729414"/>
                </a:moveTo>
                <a:lnTo>
                  <a:pt x="1504226" y="2780636"/>
                </a:lnTo>
                <a:lnTo>
                  <a:pt x="2229156" y="2780636"/>
                </a:lnTo>
                <a:lnTo>
                  <a:pt x="2229156" y="729414"/>
                </a:lnTo>
                <a:close/>
                <a:moveTo>
                  <a:pt x="0" y="0"/>
                </a:moveTo>
                <a:lnTo>
                  <a:pt x="5029198" y="0"/>
                </a:lnTo>
                <a:lnTo>
                  <a:pt x="5029198" y="3236400"/>
                </a:lnTo>
                <a:lnTo>
                  <a:pt x="0" y="3236400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5F8D0F5-D6AF-83BC-A453-6BBEAADBB8E4}"/>
              </a:ext>
            </a:extLst>
          </p:cNvPr>
          <p:cNvGrpSpPr/>
          <p:nvPr/>
        </p:nvGrpSpPr>
        <p:grpSpPr>
          <a:xfrm>
            <a:off x="10199855" y="2724768"/>
            <a:ext cx="776654" cy="1374321"/>
            <a:chOff x="10199855" y="2724768"/>
            <a:chExt cx="776654" cy="1374321"/>
          </a:xfrm>
        </p:grpSpPr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D5ECEACF-43E4-133B-5723-389422E2BAF9}"/>
                </a:ext>
              </a:extLst>
            </p:cNvPr>
            <p:cNvCxnSpPr>
              <a:cxnSpLocks/>
            </p:cNvCxnSpPr>
            <p:nvPr/>
          </p:nvCxnSpPr>
          <p:spPr>
            <a:xfrm>
              <a:off x="10199855" y="2724768"/>
              <a:ext cx="0" cy="1374321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7EA06BB-C4D2-D636-CBB0-1CC56E17F909}"/>
                </a:ext>
              </a:extLst>
            </p:cNvPr>
            <p:cNvSpPr txBox="1"/>
            <p:nvPr/>
          </p:nvSpPr>
          <p:spPr>
            <a:xfrm>
              <a:off x="10218628" y="3245708"/>
              <a:ext cx="757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68%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1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D6F33-6F3A-3AE1-81E7-69D2BA1F0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14CF2C6F-7BC4-FDE8-C1DF-AB11BE32863A}"/>
              </a:ext>
            </a:extLst>
          </p:cNvPr>
          <p:cNvGrpSpPr/>
          <p:nvPr/>
        </p:nvGrpSpPr>
        <p:grpSpPr>
          <a:xfrm>
            <a:off x="669488" y="1547516"/>
            <a:ext cx="3400662" cy="4847760"/>
            <a:chOff x="669488" y="1547516"/>
            <a:chExt cx="3400662" cy="484776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2F20A00-2448-0C38-FF71-6C48E35F8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489" y="1547516"/>
              <a:ext cx="3400661" cy="3762963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7F5E355-219E-99E8-FE5C-FC66155D5784}"/>
                </a:ext>
              </a:extLst>
            </p:cNvPr>
            <p:cNvSpPr txBox="1"/>
            <p:nvPr/>
          </p:nvSpPr>
          <p:spPr>
            <a:xfrm>
              <a:off x="669488" y="5441169"/>
              <a:ext cx="34006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/>
                <a:t>No negative click support</a:t>
              </a:r>
              <a:endParaRPr lang="zh-CN" altLang="en-US" sz="2800" dirty="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E686627C-46C1-E2D2-15C2-69F6691B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Limitations &amp; Future Works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8FC7F3C2-AD94-643B-E5AC-2FCD9FBDD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26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pic>
        <p:nvPicPr>
          <p:cNvPr id="11" name="图片 10" descr="图标&#10;&#10;AI 生成的内容可能不正确。">
            <a:extLst>
              <a:ext uri="{FF2B5EF4-FFF2-40B4-BE49-F238E27FC236}">
                <a16:creationId xmlns:a16="http://schemas.microsoft.com/office/drawing/2014/main" id="{71643B6F-0FA2-8CC8-8603-5F3FCA483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0" y="3032760"/>
            <a:ext cx="396240" cy="39624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E17A695A-9655-7B38-A314-ABC3AD164278}"/>
              </a:ext>
            </a:extLst>
          </p:cNvPr>
          <p:cNvGrpSpPr/>
          <p:nvPr/>
        </p:nvGrpSpPr>
        <p:grpSpPr>
          <a:xfrm>
            <a:off x="4301785" y="1694123"/>
            <a:ext cx="4077178" cy="4701152"/>
            <a:chOff x="4301785" y="1694123"/>
            <a:chExt cx="4077178" cy="470115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A10C60A-22E9-8DE8-CB7E-2D7882E07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01785" y="1694123"/>
              <a:ext cx="4077178" cy="3467205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22309F5-5126-7E84-7843-D1E328BB2590}"/>
                </a:ext>
              </a:extLst>
            </p:cNvPr>
            <p:cNvSpPr txBox="1"/>
            <p:nvPr/>
          </p:nvSpPr>
          <p:spPr>
            <a:xfrm>
              <a:off x="4640043" y="5441168"/>
              <a:ext cx="34006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/>
                <a:t>Not detailed text-based segmentation</a:t>
              </a:r>
              <a:endParaRPr lang="zh-CN" altLang="en-US" sz="2800" dirty="0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82F6CB3-F58A-FAEC-7716-20B734B0C82B}"/>
              </a:ext>
            </a:extLst>
          </p:cNvPr>
          <p:cNvGrpSpPr/>
          <p:nvPr/>
        </p:nvGrpSpPr>
        <p:grpSpPr>
          <a:xfrm>
            <a:off x="8610600" y="1547516"/>
            <a:ext cx="3457260" cy="4847759"/>
            <a:chOff x="8610600" y="1547516"/>
            <a:chExt cx="3457260" cy="4847759"/>
          </a:xfrm>
        </p:grpSpPr>
        <p:pic>
          <p:nvPicPr>
            <p:cNvPr id="22" name="图片 21" descr="图片包含 照片, 桌子, 不同, 覆盖&#10;&#10;AI 生成的内容可能不正确。">
              <a:extLst>
                <a:ext uri="{FF2B5EF4-FFF2-40B4-BE49-F238E27FC236}">
                  <a16:creationId xmlns:a16="http://schemas.microsoft.com/office/drawing/2014/main" id="{4ED5D779-6F0A-C7E0-C47D-DCAD46237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10600" y="1547516"/>
              <a:ext cx="3457260" cy="4015740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90CEC6E-B36D-EB21-9B3F-9B903FDECF95}"/>
                </a:ext>
              </a:extLst>
            </p:cNvPr>
            <p:cNvSpPr txBox="1"/>
            <p:nvPr/>
          </p:nvSpPr>
          <p:spPr>
            <a:xfrm>
              <a:off x="8638899" y="5441168"/>
              <a:ext cx="34006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/>
                <a:t>Toward 4D segmentation</a:t>
              </a:r>
              <a:endParaRPr lang="zh-CN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044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1E6F8-29B2-5762-D960-95315F31B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30DB2-76E7-0680-1CFC-493BBBD70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26" y="2011116"/>
            <a:ext cx="10302948" cy="13521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4000" dirty="0">
                <a:latin typeface="Palatino Linotype" panose="02040502050505030304" pitchFamily="18" charset="0"/>
              </a:rPr>
              <a:t>Thank you!</a:t>
            </a:r>
            <a:endParaRPr lang="en-US" sz="4000" dirty="0">
              <a:latin typeface="Palatino Linotype" panose="0204050205050503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5CEAE1F-AC35-F99A-1B69-83BC7CB9B4D9}"/>
              </a:ext>
            </a:extLst>
          </p:cNvPr>
          <p:cNvSpPr txBox="1">
            <a:spLocks/>
          </p:cNvSpPr>
          <p:nvPr/>
        </p:nvSpPr>
        <p:spPr>
          <a:xfrm>
            <a:off x="1754221" y="515145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B7BEDA-AB4B-D1E6-3C0D-D03E3A7C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27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4D7EE50-CC83-E217-2F27-9A10B181FCC8}"/>
              </a:ext>
            </a:extLst>
          </p:cNvPr>
          <p:cNvGrpSpPr/>
          <p:nvPr/>
        </p:nvGrpSpPr>
        <p:grpSpPr>
          <a:xfrm>
            <a:off x="3180548" y="283066"/>
            <a:ext cx="6289264" cy="1555297"/>
            <a:chOff x="3765495" y="284603"/>
            <a:chExt cx="6289264" cy="1555297"/>
          </a:xfrm>
        </p:grpSpPr>
        <p:pic>
          <p:nvPicPr>
            <p:cNvPr id="7" name="Picture 2" descr="Northeastern University - Wikipedia">
              <a:extLst>
                <a:ext uri="{FF2B5EF4-FFF2-40B4-BE49-F238E27FC236}">
                  <a16:creationId xmlns:a16="http://schemas.microsoft.com/office/drawing/2014/main" id="{115662BD-7BDF-CCEC-03F2-85804B35D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495" y="284603"/>
              <a:ext cx="1555297" cy="1555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8C89675-2AC9-A0B9-5D62-E1E4B712D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584" y="547902"/>
              <a:ext cx="4448175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>
            <a:extLst>
              <a:ext uri="{FF2B5EF4-FFF2-40B4-BE49-F238E27FC236}">
                <a16:creationId xmlns:a16="http://schemas.microsoft.com/office/drawing/2014/main" id="{6EC1CDBF-F042-1B2A-4407-3D5DE6D61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48" y="407433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5888E10B-BACC-EE35-4E6D-D803E12C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07433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C5645848-7560-E49A-FBCE-2AFED089F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52" y="407433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6336DBC-04FF-D8F2-33BB-3812E21E6037}"/>
              </a:ext>
            </a:extLst>
          </p:cNvPr>
          <p:cNvSpPr txBox="1"/>
          <p:nvPr/>
        </p:nvSpPr>
        <p:spPr>
          <a:xfrm>
            <a:off x="8058952" y="6096433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Monotype Corsiva" panose="03010101010201010101" pitchFamily="66" charset="0"/>
              </a:rPr>
              <a:t>Code</a:t>
            </a:r>
            <a:endParaRPr lang="zh-CN" altLang="en-US" sz="2400" dirty="0">
              <a:latin typeface="Monotype Corsiva" panose="03010101010201010101" pitchFamily="66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C4619B5-3888-27DC-0912-B60F69FBC943}"/>
              </a:ext>
            </a:extLst>
          </p:cNvPr>
          <p:cNvSpPr txBox="1"/>
          <p:nvPr/>
        </p:nvSpPr>
        <p:spPr>
          <a:xfrm>
            <a:off x="5143500" y="6096434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Monotype Corsiva" panose="03010101010201010101" pitchFamily="66" charset="0"/>
              </a:rPr>
              <a:t>Paper</a:t>
            </a:r>
            <a:endParaRPr lang="zh-CN" altLang="en-US" sz="2400" dirty="0">
              <a:latin typeface="Monotype Corsiva" panose="03010101010201010101" pitchFamily="66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6BF1718-77D6-D010-8CF0-D878CC2DF014}"/>
              </a:ext>
            </a:extLst>
          </p:cNvPr>
          <p:cNvSpPr txBox="1"/>
          <p:nvPr/>
        </p:nvSpPr>
        <p:spPr>
          <a:xfrm>
            <a:off x="2228048" y="6096433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Monotype Corsiva" panose="03010101010201010101" pitchFamily="66" charset="0"/>
              </a:rPr>
              <a:t>Project</a:t>
            </a:r>
            <a:endParaRPr lang="zh-CN" altLang="en-US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23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6EE93BA-807A-70B6-B34E-74D5FF569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示&#10;&#10;AI 生成的内容可能不正确。">
            <a:extLst>
              <a:ext uri="{FF2B5EF4-FFF2-40B4-BE49-F238E27FC236}">
                <a16:creationId xmlns:a16="http://schemas.microsoft.com/office/drawing/2014/main" id="{AACF41B8-970D-0A71-86B3-BEEE83E0E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0871"/>
            <a:ext cx="12137131" cy="408352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6339228-D7D4-9DF3-2930-B50882E0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Mask decoding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2F1A2DB8-3B3F-396F-642B-14E848EF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28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pic>
        <p:nvPicPr>
          <p:cNvPr id="3" name="图片 2" descr="图示&#10;&#10;AI 生成的内容可能不正确。">
            <a:extLst>
              <a:ext uri="{FF2B5EF4-FFF2-40B4-BE49-F238E27FC236}">
                <a16:creationId xmlns:a16="http://schemas.microsoft.com/office/drawing/2014/main" id="{9F47E14B-642E-E096-F847-99186C0F2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466" y="0"/>
            <a:ext cx="6063783" cy="206663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CD6699-EC46-6CFD-172C-1670EE2769BC}"/>
              </a:ext>
            </a:extLst>
          </p:cNvPr>
          <p:cNvSpPr/>
          <p:nvPr/>
        </p:nvSpPr>
        <p:spPr>
          <a:xfrm>
            <a:off x="8880223" y="102478"/>
            <a:ext cx="3137026" cy="19641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321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A14CC2F-D3C5-074E-D7C2-F284F1405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D72449-8318-6806-A0EF-08A3D7EA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Ablation – Unified input format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12345A1F-1B9B-5DA3-5583-3D151B09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29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pic>
        <p:nvPicPr>
          <p:cNvPr id="6" name="图片 5" descr="表格&#10;&#10;AI 生成的内容可能不正确。">
            <a:extLst>
              <a:ext uri="{FF2B5EF4-FFF2-40B4-BE49-F238E27FC236}">
                <a16:creationId xmlns:a16="http://schemas.microsoft.com/office/drawing/2014/main" id="{B08CCFE8-CFEA-C72F-988A-29F90DFCD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442" y="1433866"/>
            <a:ext cx="7097115" cy="468695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F786D29-8417-936A-89DE-6F92F1FCC1BB}"/>
              </a:ext>
            </a:extLst>
          </p:cNvPr>
          <p:cNvSpPr/>
          <p:nvPr/>
        </p:nvSpPr>
        <p:spPr>
          <a:xfrm>
            <a:off x="2769326" y="4537166"/>
            <a:ext cx="6496594" cy="635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18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12AAB-D651-5061-AA6D-B5E385CEA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54ED9A-A262-E686-AA8C-A3D81BA2A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Existing Methods – spatial interaction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pic>
        <p:nvPicPr>
          <p:cNvPr id="7" name="图片 6" descr="图片包含 文本&#10;&#10;AI 生成的内容可能不正确。">
            <a:extLst>
              <a:ext uri="{FF2B5EF4-FFF2-40B4-BE49-F238E27FC236}">
                <a16:creationId xmlns:a16="http://schemas.microsoft.com/office/drawing/2014/main" id="{0CD2D078-F56C-E620-A130-258EAA7998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69"/>
          <a:stretch>
            <a:fillRect/>
          </a:stretch>
        </p:blipFill>
        <p:spPr>
          <a:xfrm>
            <a:off x="838200" y="1465056"/>
            <a:ext cx="2180280" cy="4202199"/>
          </a:xfrm>
          <a:prstGeom prst="rect">
            <a:avLst/>
          </a:prstGeom>
        </p:spPr>
      </p:pic>
      <p:pic>
        <p:nvPicPr>
          <p:cNvPr id="9" name="图片 8" descr="图片包含 桌子, 体育, 年轻, 女人&#10;&#10;AI 生成的内容可能不正确。">
            <a:extLst>
              <a:ext uri="{FF2B5EF4-FFF2-40B4-BE49-F238E27FC236}">
                <a16:creationId xmlns:a16="http://schemas.microsoft.com/office/drawing/2014/main" id="{E8FE06E7-C296-0E58-EEAD-3FE243580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054" y="1578343"/>
            <a:ext cx="3413414" cy="3975624"/>
          </a:xfrm>
          <a:prstGeom prst="rect">
            <a:avLst/>
          </a:prstGeom>
        </p:spPr>
      </p:pic>
      <p:pic>
        <p:nvPicPr>
          <p:cNvPr id="11" name="图片 10" descr="图示, 日程表&#10;&#10;AI 生成的内容可能不正确。">
            <a:extLst>
              <a:ext uri="{FF2B5EF4-FFF2-40B4-BE49-F238E27FC236}">
                <a16:creationId xmlns:a16="http://schemas.microsoft.com/office/drawing/2014/main" id="{83E9AD49-A031-64BA-1812-ABC2A7578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136" y="2016268"/>
            <a:ext cx="4054018" cy="309977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8DA3C52-D70E-C5EC-6CE5-6F55AEFEDD05}"/>
              </a:ext>
            </a:extLst>
          </p:cNvPr>
          <p:cNvSpPr txBox="1"/>
          <p:nvPr/>
        </p:nvSpPr>
        <p:spPr>
          <a:xfrm>
            <a:off x="1066800" y="5923578"/>
            <a:ext cx="172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AGILE3D</a:t>
            </a:r>
            <a:endParaRPr lang="zh-CN" altLang="en-US" sz="2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713AAC7-9A94-8827-04E4-502B6AAA7F20}"/>
              </a:ext>
            </a:extLst>
          </p:cNvPr>
          <p:cNvSpPr txBox="1"/>
          <p:nvPr/>
        </p:nvSpPr>
        <p:spPr>
          <a:xfrm>
            <a:off x="4968605" y="5923577"/>
            <a:ext cx="172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/>
              <a:t>PointSAM</a:t>
            </a:r>
            <a:endParaRPr lang="zh-CN" altLang="en-US" sz="2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10CAEF6-53D7-9FB4-1D53-6DDB95A8B9D4}"/>
              </a:ext>
            </a:extLst>
          </p:cNvPr>
          <p:cNvSpPr txBox="1"/>
          <p:nvPr/>
        </p:nvSpPr>
        <p:spPr>
          <a:xfrm>
            <a:off x="8870410" y="5923577"/>
            <a:ext cx="2122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Interactive4D</a:t>
            </a:r>
            <a:endParaRPr lang="zh-CN" altLang="en-US" sz="2400" dirty="0"/>
          </a:p>
        </p:txBody>
      </p:sp>
      <p:sp>
        <p:nvSpPr>
          <p:cNvPr id="16" name="灯片编号占位符 3">
            <a:extLst>
              <a:ext uri="{FF2B5EF4-FFF2-40B4-BE49-F238E27FC236}">
                <a16:creationId xmlns:a16="http://schemas.microsoft.com/office/drawing/2014/main" id="{C2C5FFF7-D5D7-C8DA-AEC9-CE929C03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3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761F04E-3223-B09D-0FCC-B659005D6055}"/>
              </a:ext>
            </a:extLst>
          </p:cNvPr>
          <p:cNvSpPr/>
          <p:nvPr/>
        </p:nvSpPr>
        <p:spPr>
          <a:xfrm>
            <a:off x="2123524" y="4896951"/>
            <a:ext cx="468536" cy="3778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AD9A205-29DD-DBD0-1B24-97BCF5E5FCDD}"/>
              </a:ext>
            </a:extLst>
          </p:cNvPr>
          <p:cNvSpPr/>
          <p:nvPr/>
        </p:nvSpPr>
        <p:spPr>
          <a:xfrm>
            <a:off x="4127395" y="4112280"/>
            <a:ext cx="468536" cy="3778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DECFBEA-A953-BD37-B183-A75751CDE05C}"/>
              </a:ext>
            </a:extLst>
          </p:cNvPr>
          <p:cNvSpPr/>
          <p:nvPr/>
        </p:nvSpPr>
        <p:spPr>
          <a:xfrm>
            <a:off x="10758843" y="2016268"/>
            <a:ext cx="468536" cy="3778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2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091591A-CAEB-9E83-E729-15EF3F8D3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93D831-1FD2-1307-4DAE-0D7D35585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Memory &amp; Time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0866955A-D5DE-E09B-AD7B-866C8260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30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pic>
        <p:nvPicPr>
          <p:cNvPr id="5" name="图片 4" descr="表格&#10;&#10;AI 生成的内容可能不正确。">
            <a:extLst>
              <a:ext uri="{FF2B5EF4-FFF2-40B4-BE49-F238E27FC236}">
                <a16:creationId xmlns:a16="http://schemas.microsoft.com/office/drawing/2014/main" id="{26035E8C-3FAB-C3B6-AA00-8DEF28A89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045" y="1199805"/>
            <a:ext cx="9735909" cy="49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57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35448-0812-A78F-5655-DC6C2F29F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F24233-8C9F-305C-71A2-10691FBB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Existing Methods – textual interaction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B3A15D9-67F2-D036-6B92-636DE4872D40}"/>
              </a:ext>
            </a:extLst>
          </p:cNvPr>
          <p:cNvSpPr txBox="1"/>
          <p:nvPr/>
        </p:nvSpPr>
        <p:spPr>
          <a:xfrm>
            <a:off x="5234460" y="6031210"/>
            <a:ext cx="172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SAL</a:t>
            </a:r>
            <a:endParaRPr lang="zh-CN" altLang="en-US" sz="2400" dirty="0"/>
          </a:p>
        </p:txBody>
      </p:sp>
      <p:pic>
        <p:nvPicPr>
          <p:cNvPr id="4" name="图片 3" descr="图示&#10;&#10;AI 生成的内容可能不正确。">
            <a:extLst>
              <a:ext uri="{FF2B5EF4-FFF2-40B4-BE49-F238E27FC236}">
                <a16:creationId xmlns:a16="http://schemas.microsoft.com/office/drawing/2014/main" id="{0F94E648-F8F5-A670-74BE-C6E8B8D0F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165" y="1286337"/>
            <a:ext cx="6667670" cy="4637240"/>
          </a:xfrm>
          <a:prstGeom prst="rect">
            <a:avLst/>
          </a:prstGeom>
        </p:spPr>
      </p:pic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5B6BB3B0-CF41-74B0-1B05-516746A4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4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52C51DF-9C76-FE3B-CC51-E7957AE33009}"/>
              </a:ext>
            </a:extLst>
          </p:cNvPr>
          <p:cNvSpPr/>
          <p:nvPr/>
        </p:nvSpPr>
        <p:spPr>
          <a:xfrm>
            <a:off x="2947240" y="4262162"/>
            <a:ext cx="1435834" cy="3098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47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83F1E-2F70-3255-6381-AFB3B4E5D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A91EB-F890-D36B-B58D-D2DC6033E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Analyzing the Gaps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BA7D00D-C31F-5D5E-B7D3-DF87CB905DE2}"/>
              </a:ext>
            </a:extLst>
          </p:cNvPr>
          <p:cNvGrpSpPr/>
          <p:nvPr/>
        </p:nvGrpSpPr>
        <p:grpSpPr>
          <a:xfrm>
            <a:off x="2944048" y="1231626"/>
            <a:ext cx="6130472" cy="1053564"/>
            <a:chOff x="3150688" y="2238276"/>
            <a:chExt cx="6130472" cy="105356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C8B140C-FEB6-86FD-FD8C-DAEAAFCB7B38}"/>
                </a:ext>
              </a:extLst>
            </p:cNvPr>
            <p:cNvSpPr/>
            <p:nvPr/>
          </p:nvSpPr>
          <p:spPr>
            <a:xfrm>
              <a:off x="3150688" y="2238276"/>
              <a:ext cx="6130472" cy="105356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14">
              <a:extLst>
                <a:ext uri="{FF2B5EF4-FFF2-40B4-BE49-F238E27FC236}">
                  <a16:creationId xmlns:a16="http://schemas.microsoft.com/office/drawing/2014/main" id="{1ED65D4C-969C-5D6D-8C27-18A444B68DE9}"/>
                </a:ext>
              </a:extLst>
            </p:cNvPr>
            <p:cNvSpPr txBox="1"/>
            <p:nvPr/>
          </p:nvSpPr>
          <p:spPr>
            <a:xfrm>
              <a:off x="3271160" y="2473411"/>
              <a:ext cx="498020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Domain-specific designs</a:t>
              </a:r>
            </a:p>
          </p:txBody>
        </p:sp>
        <p:pic>
          <p:nvPicPr>
            <p:cNvPr id="16" name="图片 15" descr="图标&#10;&#10;AI 生成的内容可能不正确。">
              <a:extLst>
                <a:ext uri="{FF2B5EF4-FFF2-40B4-BE49-F238E27FC236}">
                  <a16:creationId xmlns:a16="http://schemas.microsoft.com/office/drawing/2014/main" id="{A5EDF69D-E2EB-2F03-8654-1B479B676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5178" y="2298119"/>
              <a:ext cx="977474" cy="939231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A1101C9-6DDE-8747-15A8-A49E1BC6E294}"/>
              </a:ext>
            </a:extLst>
          </p:cNvPr>
          <p:cNvGrpSpPr/>
          <p:nvPr/>
        </p:nvGrpSpPr>
        <p:grpSpPr>
          <a:xfrm>
            <a:off x="2944048" y="5652180"/>
            <a:ext cx="6130472" cy="1053564"/>
            <a:chOff x="3150688" y="4112796"/>
            <a:chExt cx="6130472" cy="105356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4431E16-37FF-1B60-EAA7-C82908D0189C}"/>
                </a:ext>
              </a:extLst>
            </p:cNvPr>
            <p:cNvSpPr/>
            <p:nvPr/>
          </p:nvSpPr>
          <p:spPr>
            <a:xfrm>
              <a:off x="3150688" y="4112796"/>
              <a:ext cx="6130472" cy="105356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187B16AC-0172-B3E0-D783-A2FC786F9422}"/>
                </a:ext>
              </a:extLst>
            </p:cNvPr>
            <p:cNvSpPr txBox="1"/>
            <p:nvPr/>
          </p:nvSpPr>
          <p:spPr>
            <a:xfrm>
              <a:off x="3271160" y="4347931"/>
              <a:ext cx="498020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Single prompt modality</a:t>
              </a:r>
            </a:p>
          </p:txBody>
        </p:sp>
        <p:pic>
          <p:nvPicPr>
            <p:cNvPr id="17" name="图片 16" descr="图标&#10;&#10;AI 生成的内容可能不正确。">
              <a:extLst>
                <a:ext uri="{FF2B5EF4-FFF2-40B4-BE49-F238E27FC236}">
                  <a16:creationId xmlns:a16="http://schemas.microsoft.com/office/drawing/2014/main" id="{AA7EE655-A6D1-4FB9-08FF-8444AF7F7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5178" y="4139925"/>
              <a:ext cx="977474" cy="939231"/>
            </a:xfrm>
            <a:prstGeom prst="rect">
              <a:avLst/>
            </a:prstGeom>
          </p:spPr>
        </p:pic>
      </p:grpSp>
      <p:pic>
        <p:nvPicPr>
          <p:cNvPr id="21" name="图片 20" descr="图片包含 文本&#10;&#10;AI 生成的内容可能不正确。">
            <a:extLst>
              <a:ext uri="{FF2B5EF4-FFF2-40B4-BE49-F238E27FC236}">
                <a16:creationId xmlns:a16="http://schemas.microsoft.com/office/drawing/2014/main" id="{9D7483BB-B593-8729-B00A-858B435939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69"/>
          <a:stretch>
            <a:fillRect/>
          </a:stretch>
        </p:blipFill>
        <p:spPr>
          <a:xfrm>
            <a:off x="1844772" y="2968635"/>
            <a:ext cx="998201" cy="1923900"/>
          </a:xfrm>
          <a:prstGeom prst="rect">
            <a:avLst/>
          </a:prstGeom>
        </p:spPr>
      </p:pic>
      <p:pic>
        <p:nvPicPr>
          <p:cNvPr id="22" name="图片 21" descr="图片包含 桌子, 体育, 年轻, 女人&#10;&#10;AI 生成的内容可能不正确。">
            <a:extLst>
              <a:ext uri="{FF2B5EF4-FFF2-40B4-BE49-F238E27FC236}">
                <a16:creationId xmlns:a16="http://schemas.microsoft.com/office/drawing/2014/main" id="{E775A655-1A88-5ED5-7BED-9912459AA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613" y="2982806"/>
            <a:ext cx="1562769" cy="1820167"/>
          </a:xfrm>
          <a:prstGeom prst="rect">
            <a:avLst/>
          </a:prstGeom>
        </p:spPr>
      </p:pic>
      <p:pic>
        <p:nvPicPr>
          <p:cNvPr id="23" name="图片 22" descr="图示, 日程表&#10;&#10;AI 生成的内容可能不正确。">
            <a:extLst>
              <a:ext uri="{FF2B5EF4-FFF2-40B4-BE49-F238E27FC236}">
                <a16:creationId xmlns:a16="http://schemas.microsoft.com/office/drawing/2014/main" id="{8AD82941-99C2-7EAB-D9FF-65BE8CC9F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8565" y="3183301"/>
            <a:ext cx="1856058" cy="1419175"/>
          </a:xfrm>
          <a:prstGeom prst="rect">
            <a:avLst/>
          </a:prstGeom>
        </p:spPr>
      </p:pic>
      <p:pic>
        <p:nvPicPr>
          <p:cNvPr id="24" name="图片 23" descr="图示&#10;&#10;AI 生成的内容可能不正确。">
            <a:extLst>
              <a:ext uri="{FF2B5EF4-FFF2-40B4-BE49-F238E27FC236}">
                <a16:creationId xmlns:a16="http://schemas.microsoft.com/office/drawing/2014/main" id="{94040FD1-754B-1EF2-C812-FBA16D68A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5254" y="3160938"/>
            <a:ext cx="2213279" cy="1539294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D3DB639A-8526-CFA6-CB36-58778DA035DB}"/>
              </a:ext>
            </a:extLst>
          </p:cNvPr>
          <p:cNvSpPr txBox="1"/>
          <p:nvPr/>
        </p:nvSpPr>
        <p:spPr>
          <a:xfrm>
            <a:off x="1438179" y="2449784"/>
            <a:ext cx="172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Indoor</a:t>
            </a:r>
            <a:endParaRPr lang="zh-CN" altLang="en-US" sz="24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BB40BA2-6AAA-29A0-2420-912AD7D5D00A}"/>
              </a:ext>
            </a:extLst>
          </p:cNvPr>
          <p:cNvSpPr txBox="1"/>
          <p:nvPr/>
        </p:nvSpPr>
        <p:spPr>
          <a:xfrm>
            <a:off x="3420605" y="2446317"/>
            <a:ext cx="2411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Indoor &amp; Parts</a:t>
            </a:r>
            <a:endParaRPr lang="zh-CN" altLang="en-US" sz="24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AE5B186-D78F-C57F-CDB3-C318C206459B}"/>
              </a:ext>
            </a:extLst>
          </p:cNvPr>
          <p:cNvSpPr txBox="1"/>
          <p:nvPr/>
        </p:nvSpPr>
        <p:spPr>
          <a:xfrm>
            <a:off x="6115458" y="2441428"/>
            <a:ext cx="172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Outdoor</a:t>
            </a:r>
            <a:endParaRPr lang="zh-CN" altLang="en-US" sz="2400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7764DE7-BF12-2C64-B16F-45315C1A0E36}"/>
              </a:ext>
            </a:extLst>
          </p:cNvPr>
          <p:cNvSpPr txBox="1"/>
          <p:nvPr/>
        </p:nvSpPr>
        <p:spPr>
          <a:xfrm>
            <a:off x="8710353" y="2444788"/>
            <a:ext cx="172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Outdoor</a:t>
            </a:r>
            <a:endParaRPr lang="zh-CN" altLang="en-US" sz="24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622F32D-74F6-32CC-7237-6C0487F30B10}"/>
              </a:ext>
            </a:extLst>
          </p:cNvPr>
          <p:cNvSpPr txBox="1"/>
          <p:nvPr/>
        </p:nvSpPr>
        <p:spPr>
          <a:xfrm>
            <a:off x="1461752" y="4949721"/>
            <a:ext cx="172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spatial</a:t>
            </a:r>
            <a:endParaRPr lang="zh-CN" altLang="en-US" sz="24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170F459-E9EE-16A3-69F2-229F4C3DCE1A}"/>
              </a:ext>
            </a:extLst>
          </p:cNvPr>
          <p:cNvSpPr txBox="1"/>
          <p:nvPr/>
        </p:nvSpPr>
        <p:spPr>
          <a:xfrm>
            <a:off x="3752618" y="4949721"/>
            <a:ext cx="172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spatial</a:t>
            </a:r>
            <a:endParaRPr lang="zh-CN" altLang="en-US" sz="240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CD0C6D9-BEDE-5A85-5B46-FA3EEF42D480}"/>
              </a:ext>
            </a:extLst>
          </p:cNvPr>
          <p:cNvSpPr txBox="1"/>
          <p:nvPr/>
        </p:nvSpPr>
        <p:spPr>
          <a:xfrm>
            <a:off x="6043484" y="4949721"/>
            <a:ext cx="172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spatial</a:t>
            </a:r>
            <a:endParaRPr lang="zh-CN" altLang="en-US" sz="2400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64C65F5-B12C-11EA-A506-86A8B290F7C0}"/>
              </a:ext>
            </a:extLst>
          </p:cNvPr>
          <p:cNvSpPr txBox="1"/>
          <p:nvPr/>
        </p:nvSpPr>
        <p:spPr>
          <a:xfrm>
            <a:off x="8710353" y="4949720"/>
            <a:ext cx="172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textual</a:t>
            </a:r>
            <a:endParaRPr lang="zh-CN" altLang="en-US" sz="2400" dirty="0"/>
          </a:p>
        </p:txBody>
      </p:sp>
      <p:sp>
        <p:nvSpPr>
          <p:cNvPr id="34" name="灯片编号占位符 3">
            <a:extLst>
              <a:ext uri="{FF2B5EF4-FFF2-40B4-BE49-F238E27FC236}">
                <a16:creationId xmlns:a16="http://schemas.microsoft.com/office/drawing/2014/main" id="{964A6C1A-C9EF-2B15-8D72-4829AE26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5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69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AF995-651B-E811-262F-169A4EB5A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EFE8D3-C1BA-563D-EE45-C2A295C3F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Our Goals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02FF109F-B038-7113-2799-AD0E0C24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6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A456FAF-A7E6-827C-4C3C-E86C3A587A06}"/>
              </a:ext>
            </a:extLst>
          </p:cNvPr>
          <p:cNvSpPr/>
          <p:nvPr/>
        </p:nvSpPr>
        <p:spPr>
          <a:xfrm>
            <a:off x="645839" y="1268139"/>
            <a:ext cx="4922521" cy="1337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</a:rPr>
              <a:t>Segment any point cloud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0DBBB1C-3C42-C23A-C6DE-2D4D38336973}"/>
              </a:ext>
            </a:extLst>
          </p:cNvPr>
          <p:cNvSpPr/>
          <p:nvPr/>
        </p:nvSpPr>
        <p:spPr>
          <a:xfrm>
            <a:off x="645840" y="3106408"/>
            <a:ext cx="4922520" cy="1337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</a:rPr>
              <a:t>Support flexible prompts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FF781F8-4420-60C0-F7AC-A18C5A891310}"/>
              </a:ext>
            </a:extLst>
          </p:cNvPr>
          <p:cNvSpPr/>
          <p:nvPr/>
        </p:nvSpPr>
        <p:spPr>
          <a:xfrm>
            <a:off x="645839" y="4941615"/>
            <a:ext cx="4922521" cy="1337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</a:rPr>
              <a:t>Labels segmentation results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E58CA87-9E22-89CE-97E7-569507B8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57" y="969825"/>
            <a:ext cx="2577227" cy="193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9451603-F030-F227-B1E4-1F4DC4ECC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141" y="969824"/>
            <a:ext cx="2577228" cy="193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E7AB1C0-329B-66AF-81C9-D6C9AD17EF93}"/>
              </a:ext>
            </a:extLst>
          </p:cNvPr>
          <p:cNvSpPr/>
          <p:nvPr/>
        </p:nvSpPr>
        <p:spPr>
          <a:xfrm>
            <a:off x="9263141" y="3106408"/>
            <a:ext cx="2577228" cy="1337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</a:rPr>
              <a:t>“chair”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33D13D5-F267-5720-6E06-6D9AEAC1D210}"/>
              </a:ext>
            </a:extLst>
          </p:cNvPr>
          <p:cNvGrpSpPr/>
          <p:nvPr/>
        </p:nvGrpSpPr>
        <p:grpSpPr>
          <a:xfrm>
            <a:off x="6390956" y="3106408"/>
            <a:ext cx="2577228" cy="1337900"/>
            <a:chOff x="7679570" y="5018450"/>
            <a:chExt cx="2577228" cy="133790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9029955-A9FA-8C38-2939-2BC781AB56E3}"/>
                </a:ext>
              </a:extLst>
            </p:cNvPr>
            <p:cNvSpPr/>
            <p:nvPr/>
          </p:nvSpPr>
          <p:spPr>
            <a:xfrm>
              <a:off x="7679570" y="5018450"/>
              <a:ext cx="2577228" cy="13379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DC9AF599-6C76-1E60-D6B9-750495114ACC}"/>
                </a:ext>
              </a:extLst>
            </p:cNvPr>
            <p:cNvSpPr/>
            <p:nvPr/>
          </p:nvSpPr>
          <p:spPr>
            <a:xfrm>
              <a:off x="9393854" y="5463925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D3CAEF36-D7F4-E920-7993-0F635749F794}"/>
                </a:ext>
              </a:extLst>
            </p:cNvPr>
            <p:cNvSpPr/>
            <p:nvPr/>
          </p:nvSpPr>
          <p:spPr>
            <a:xfrm>
              <a:off x="8608184" y="5927418"/>
              <a:ext cx="360000" cy="36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B55CCFF6-A5FD-C673-5F16-A836403A2BC8}"/>
                </a:ext>
              </a:extLst>
            </p:cNvPr>
            <p:cNvSpPr/>
            <p:nvPr/>
          </p:nvSpPr>
          <p:spPr>
            <a:xfrm>
              <a:off x="7932563" y="5154975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4" name="Picture 6">
            <a:extLst>
              <a:ext uri="{FF2B5EF4-FFF2-40B4-BE49-F238E27FC236}">
                <a16:creationId xmlns:a16="http://schemas.microsoft.com/office/drawing/2014/main" id="{641E1BC0-0B4E-1EA6-5B0B-017EF2049538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1" t="76673" r="3746" b="12237"/>
          <a:stretch>
            <a:fillRect/>
          </a:stretch>
        </p:blipFill>
        <p:spPr bwMode="auto">
          <a:xfrm>
            <a:off x="6390956" y="4941615"/>
            <a:ext cx="2577228" cy="13379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C99C2713-E464-D88C-EB6F-F83741A541D5}"/>
              </a:ext>
            </a:extLst>
          </p:cNvPr>
          <p:cNvSpPr/>
          <p:nvPr/>
        </p:nvSpPr>
        <p:spPr>
          <a:xfrm>
            <a:off x="9263141" y="4941615"/>
            <a:ext cx="2577228" cy="1337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</a:rPr>
              <a:t>Object label: Monitor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0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7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029E6-1187-CC04-C376-6801171FB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523E87-0B34-216C-110D-F9D23FC16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Our design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88151C46-8CED-70F7-A502-0FA151509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7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pic>
        <p:nvPicPr>
          <p:cNvPr id="7" name="图片 6" descr="图示&#10;&#10;AI 生成的内容可能不正确。">
            <a:extLst>
              <a:ext uri="{FF2B5EF4-FFF2-40B4-BE49-F238E27FC236}">
                <a16:creationId xmlns:a16="http://schemas.microsoft.com/office/drawing/2014/main" id="{EE2819DB-BA52-D84F-CF6D-ECB27EB30C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351" r="52249" b="24885"/>
          <a:stretch>
            <a:fillRect/>
          </a:stretch>
        </p:blipFill>
        <p:spPr>
          <a:xfrm>
            <a:off x="2087878" y="1987498"/>
            <a:ext cx="3655461" cy="119400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B66BF51-BD97-CE97-E7F4-B475063EEE59}"/>
              </a:ext>
            </a:extLst>
          </p:cNvPr>
          <p:cNvSpPr/>
          <p:nvPr/>
        </p:nvSpPr>
        <p:spPr>
          <a:xfrm>
            <a:off x="383879" y="4260442"/>
            <a:ext cx="3408001" cy="850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Segment any point cloud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37E2ED1-51BA-203A-23BD-C444405F044F}"/>
              </a:ext>
            </a:extLst>
          </p:cNvPr>
          <p:cNvSpPr/>
          <p:nvPr/>
        </p:nvSpPr>
        <p:spPr>
          <a:xfrm>
            <a:off x="4392000" y="4260442"/>
            <a:ext cx="3408000" cy="850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Support flexible prompts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B28DAE2-10D6-629E-EA06-DBBE8D0B74DB}"/>
              </a:ext>
            </a:extLst>
          </p:cNvPr>
          <p:cNvSpPr/>
          <p:nvPr/>
        </p:nvSpPr>
        <p:spPr>
          <a:xfrm>
            <a:off x="8400120" y="4260442"/>
            <a:ext cx="3408001" cy="850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Labels segmentation results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A3F0A71-9BC4-5D6B-3DB2-F742E1AE8629}"/>
              </a:ext>
            </a:extLst>
          </p:cNvPr>
          <p:cNvSpPr/>
          <p:nvPr/>
        </p:nvSpPr>
        <p:spPr>
          <a:xfrm>
            <a:off x="383878" y="5688691"/>
            <a:ext cx="3408001" cy="850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unified input format &amp; point cloud encoder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B997718-473F-3980-4291-939643441324}"/>
              </a:ext>
            </a:extLst>
          </p:cNvPr>
          <p:cNvSpPr/>
          <p:nvPr/>
        </p:nvSpPr>
        <p:spPr>
          <a:xfrm>
            <a:off x="4392000" y="5688691"/>
            <a:ext cx="7416121" cy="850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spatial prompt encoder &amp; mask decoder &amp;</a:t>
            </a:r>
          </a:p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 CLIP embedding alignment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3" name="图片 2" descr="图示&#10;&#10;AI 生成的内容可能不正确。">
            <a:extLst>
              <a:ext uri="{FF2B5EF4-FFF2-40B4-BE49-F238E27FC236}">
                <a16:creationId xmlns:a16="http://schemas.microsoft.com/office/drawing/2014/main" id="{C5961961-8326-BA7D-2692-6CFA93B7B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878" y="1156896"/>
            <a:ext cx="7655177" cy="2609009"/>
          </a:xfrm>
          <a:prstGeom prst="rect">
            <a:avLst/>
          </a:prstGeom>
        </p:spPr>
      </p:pic>
      <p:pic>
        <p:nvPicPr>
          <p:cNvPr id="5" name="图片 4" descr="图标&#10;&#10;AI 生成的内容可能不正确。">
            <a:extLst>
              <a:ext uri="{FF2B5EF4-FFF2-40B4-BE49-F238E27FC236}">
                <a16:creationId xmlns:a16="http://schemas.microsoft.com/office/drawing/2014/main" id="{52863F78-563F-8778-D0AF-A85F6571E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365" y="2459957"/>
            <a:ext cx="517512" cy="51751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930A439-3813-63A1-2A78-E36BB56E419F}"/>
              </a:ext>
            </a:extLst>
          </p:cNvPr>
          <p:cNvGrpSpPr/>
          <p:nvPr/>
        </p:nvGrpSpPr>
        <p:grpSpPr>
          <a:xfrm>
            <a:off x="5547881" y="3056116"/>
            <a:ext cx="1909877" cy="957058"/>
            <a:chOff x="5517653" y="2942543"/>
            <a:chExt cx="1909877" cy="957058"/>
          </a:xfrm>
        </p:grpSpPr>
        <p:sp>
          <p:nvSpPr>
            <p:cNvPr id="18" name="箭头: 上 17">
              <a:extLst>
                <a:ext uri="{FF2B5EF4-FFF2-40B4-BE49-F238E27FC236}">
                  <a16:creationId xmlns:a16="http://schemas.microsoft.com/office/drawing/2014/main" id="{0A465CCA-DC04-A669-B8C1-5E9BD44B2E68}"/>
                </a:ext>
              </a:extLst>
            </p:cNvPr>
            <p:cNvSpPr/>
            <p:nvPr/>
          </p:nvSpPr>
          <p:spPr>
            <a:xfrm>
              <a:off x="6302559" y="2942543"/>
              <a:ext cx="340066" cy="640800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0D7F4853-64DC-87D4-C7D9-EAD997E7DEF1}"/>
                </a:ext>
              </a:extLst>
            </p:cNvPr>
            <p:cNvSpPr txBox="1"/>
            <p:nvPr/>
          </p:nvSpPr>
          <p:spPr>
            <a:xfrm>
              <a:off x="5517653" y="3561047"/>
              <a:ext cx="19098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Spatial Guidance</a:t>
              </a:r>
              <a:endParaRPr lang="zh-CN" altLang="en-US" sz="1600" dirty="0"/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4A2788D5-90A0-558C-FF40-1FB0DB4F547F}"/>
              </a:ext>
            </a:extLst>
          </p:cNvPr>
          <p:cNvSpPr/>
          <p:nvPr/>
        </p:nvSpPr>
        <p:spPr>
          <a:xfrm>
            <a:off x="2102992" y="3083266"/>
            <a:ext cx="3603600" cy="640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D5345A9-AE0F-4834-2BDB-D2AF27626707}"/>
              </a:ext>
            </a:extLst>
          </p:cNvPr>
          <p:cNvSpPr/>
          <p:nvPr/>
        </p:nvSpPr>
        <p:spPr>
          <a:xfrm>
            <a:off x="7363941" y="1881929"/>
            <a:ext cx="1651590" cy="5780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 descr="图标&#10;&#10;AI 生成的内容可能不正确。">
            <a:extLst>
              <a:ext uri="{FF2B5EF4-FFF2-40B4-BE49-F238E27FC236}">
                <a16:creationId xmlns:a16="http://schemas.microsoft.com/office/drawing/2014/main" id="{F4FD1BB7-86EC-C7A3-9C76-647D89659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120537" y="2212688"/>
            <a:ext cx="517512" cy="51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07DA2-38F2-C5C9-4DB0-2E26327E9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81DADB-6223-5390-BBEB-09353813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Problem – Multi-dataset Distribution Gap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43BC87DE-511C-6927-1FBA-EB451C49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8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3332DA3-3CFF-840F-8F7B-F2625C42FBB1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r="3923"/>
          <a:stretch>
            <a:fillRect/>
          </a:stretch>
        </p:blipFill>
        <p:spPr bwMode="auto">
          <a:xfrm>
            <a:off x="12605255" y="3125860"/>
            <a:ext cx="3566160" cy="119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 descr="图表, 散点图&#10;&#10;AI 生成的内容可能不正确。">
            <a:extLst>
              <a:ext uri="{FF2B5EF4-FFF2-40B4-BE49-F238E27FC236}">
                <a16:creationId xmlns:a16="http://schemas.microsoft.com/office/drawing/2014/main" id="{88C8972B-21A9-5022-EC82-1AC057730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070" y="1048611"/>
            <a:ext cx="7847860" cy="267452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052C4C1-F5C3-422C-DBAA-1BDE4CE5D29C}"/>
              </a:ext>
            </a:extLst>
          </p:cNvPr>
          <p:cNvSpPr txBox="1"/>
          <p:nvPr/>
        </p:nvSpPr>
        <p:spPr>
          <a:xfrm>
            <a:off x="681926" y="4618495"/>
            <a:ext cx="65247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Drastically different spatial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Varying point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Different sensing geometry</a:t>
            </a:r>
            <a:endParaRPr lang="zh-CN" altLang="en-US" sz="2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6BA4CFA-E6FE-93B2-4045-5256FE690914}"/>
              </a:ext>
            </a:extLst>
          </p:cNvPr>
          <p:cNvSpPr txBox="1"/>
          <p:nvPr/>
        </p:nvSpPr>
        <p:spPr>
          <a:xfrm>
            <a:off x="7329407" y="4987826"/>
            <a:ext cx="4024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Negative Transfer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65435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33F3F-BB22-7C73-96F4-07CDC6D53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示&#10;&#10;AI 生成的内容可能不正确。">
            <a:extLst>
              <a:ext uri="{FF2B5EF4-FFF2-40B4-BE49-F238E27FC236}">
                <a16:creationId xmlns:a16="http://schemas.microsoft.com/office/drawing/2014/main" id="{A2D5B81B-B17D-BA44-53B0-329DFDAD8E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80" r="40772" b="-1754"/>
          <a:stretch>
            <a:fillRect/>
          </a:stretch>
        </p:blipFill>
        <p:spPr>
          <a:xfrm>
            <a:off x="2243445" y="4007766"/>
            <a:ext cx="3284986" cy="234858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E0EE087-9882-C2F4-2519-ADB06BD2F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Palatino Linotype" panose="02040502050505030304" pitchFamily="18" charset="0"/>
              </a:rPr>
              <a:t>Dataset Normalization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21B737E5-5A74-C8A0-A771-568319E8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BEAE9-A792-412B-8F61-37BC023E3A81}" type="slidenum">
              <a:rPr lang="zh-CN" altLang="en-US" smtClean="0">
                <a:latin typeface="Palatino Linotype" panose="02040502050505030304" pitchFamily="18" charset="0"/>
              </a:rPr>
              <a:t>9</a:t>
            </a:fld>
            <a:endParaRPr lang="zh-CN" altLang="en-US" dirty="0">
              <a:latin typeface="Palatino Linotype" panose="02040502050505030304" pitchFamily="18" charset="0"/>
            </a:endParaRPr>
          </a:p>
        </p:txBody>
      </p:sp>
      <p:pic>
        <p:nvPicPr>
          <p:cNvPr id="6" name="图片 5" descr="图示&#10;&#10;AI 生成的内容可能不正确。">
            <a:extLst>
              <a:ext uri="{FF2B5EF4-FFF2-40B4-BE49-F238E27FC236}">
                <a16:creationId xmlns:a16="http://schemas.microsoft.com/office/drawing/2014/main" id="{0E883D56-3A08-75B3-549F-6D3F0ADA61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785"/>
          <a:stretch>
            <a:fillRect/>
          </a:stretch>
        </p:blipFill>
        <p:spPr>
          <a:xfrm>
            <a:off x="2269129" y="4007766"/>
            <a:ext cx="3357311" cy="2308083"/>
          </a:xfrm>
          <a:prstGeom prst="rect">
            <a:avLst/>
          </a:prstGeom>
        </p:spPr>
      </p:pic>
      <p:pic>
        <p:nvPicPr>
          <p:cNvPr id="15" name="图片 14" descr="图表, 散点图&#10;&#10;AI 生成的内容可能不正确。">
            <a:extLst>
              <a:ext uri="{FF2B5EF4-FFF2-40B4-BE49-F238E27FC236}">
                <a16:creationId xmlns:a16="http://schemas.microsoft.com/office/drawing/2014/main" id="{091A6E7B-FD36-3D9D-E38B-57E446226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070" y="1048611"/>
            <a:ext cx="7847860" cy="2674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1CE9609-457C-B93E-DA39-FEE3175929B0}"/>
              </a:ext>
            </a:extLst>
          </p:cNvPr>
          <p:cNvSpPr/>
          <p:nvPr/>
        </p:nvSpPr>
        <p:spPr>
          <a:xfrm>
            <a:off x="6416040" y="4053571"/>
            <a:ext cx="3566160" cy="8834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Separate normalization per </a:t>
            </a:r>
            <a:r>
              <a:rPr lang="en-US" altLang="zh-CN" sz="2400" dirty="0">
                <a:solidFill>
                  <a:srgbClr val="FF0000"/>
                </a:solidFill>
              </a:rPr>
              <a:t>dataset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8010510-B28C-393A-0008-59E6BD6803F7}"/>
              </a:ext>
            </a:extLst>
          </p:cNvPr>
          <p:cNvSpPr/>
          <p:nvPr/>
        </p:nvSpPr>
        <p:spPr>
          <a:xfrm>
            <a:off x="6416040" y="5367661"/>
            <a:ext cx="3566160" cy="8834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Poor generalization to unseen datasets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A60692A-7EB5-ECC6-E8BC-C824ED9D59A9}"/>
              </a:ext>
            </a:extLst>
          </p:cNvPr>
          <p:cNvSpPr/>
          <p:nvPr/>
        </p:nvSpPr>
        <p:spPr>
          <a:xfrm>
            <a:off x="6416040" y="4053571"/>
            <a:ext cx="3566160" cy="8834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Separate normalization per </a:t>
            </a:r>
            <a:r>
              <a:rPr lang="en-US" altLang="zh-CN" sz="2400" dirty="0">
                <a:solidFill>
                  <a:schemeClr val="accent6"/>
                </a:solidFill>
              </a:rPr>
              <a:t>domain</a:t>
            </a:r>
            <a:endParaRPr lang="zh-CN" altLang="en-US" sz="2400" dirty="0">
              <a:solidFill>
                <a:schemeClr val="accent6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0AB429B-ED26-079B-6E8A-442A131809EF}"/>
              </a:ext>
            </a:extLst>
          </p:cNvPr>
          <p:cNvSpPr/>
          <p:nvPr/>
        </p:nvSpPr>
        <p:spPr>
          <a:xfrm>
            <a:off x="6416040" y="5367661"/>
            <a:ext cx="3566160" cy="8834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accent6"/>
                </a:solidFill>
              </a:rPr>
              <a:t>Better generalization to unseen datasets</a:t>
            </a:r>
            <a:endParaRPr lang="zh-CN" altLang="en-US" sz="2400" dirty="0">
              <a:solidFill>
                <a:schemeClr val="accent6"/>
              </a:solidFill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D1A1F3CE-9DA7-206A-D32D-892BFA3AB06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612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Palatino Linotype" panose="02040502050505030304" pitchFamily="18" charset="0"/>
              </a:rPr>
              <a:t>Domain Normalization</a:t>
            </a:r>
            <a:endParaRPr lang="zh-CN" alt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5DEAAD1-4B31-5B8C-AD2E-7F6E99E839D1}"/>
              </a:ext>
            </a:extLst>
          </p:cNvPr>
          <p:cNvSpPr/>
          <p:nvPr/>
        </p:nvSpPr>
        <p:spPr>
          <a:xfrm>
            <a:off x="7981626" y="3328806"/>
            <a:ext cx="1935997" cy="509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indoor</a:t>
            </a:r>
            <a:endParaRPr lang="zh-CN" altLang="en-US" sz="2400" dirty="0">
              <a:solidFill>
                <a:schemeClr val="accent6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15C8DCB-4857-055D-62EB-28C1AE66F5DF}"/>
              </a:ext>
            </a:extLst>
          </p:cNvPr>
          <p:cNvSpPr/>
          <p:nvPr/>
        </p:nvSpPr>
        <p:spPr>
          <a:xfrm>
            <a:off x="5293994" y="3328806"/>
            <a:ext cx="1935997" cy="509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outdoor</a:t>
            </a:r>
            <a:endParaRPr lang="zh-CN" altLang="en-US" sz="2400" dirty="0">
              <a:solidFill>
                <a:schemeClr val="accent6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9629755-AB04-5B89-19C0-A41A4721E062}"/>
              </a:ext>
            </a:extLst>
          </p:cNvPr>
          <p:cNvSpPr/>
          <p:nvPr/>
        </p:nvSpPr>
        <p:spPr>
          <a:xfrm>
            <a:off x="2507217" y="3325563"/>
            <a:ext cx="1935997" cy="509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aerial</a:t>
            </a:r>
            <a:endParaRPr lang="zh-CN" altLang="en-US" sz="2400" dirty="0">
              <a:solidFill>
                <a:schemeClr val="accent6"/>
              </a:solidFill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768F03F-5825-FBA4-2217-F7C4A181CA40}"/>
              </a:ext>
            </a:extLst>
          </p:cNvPr>
          <p:cNvGrpSpPr/>
          <p:nvPr/>
        </p:nvGrpSpPr>
        <p:grpSpPr>
          <a:xfrm>
            <a:off x="10019930" y="1278610"/>
            <a:ext cx="2060501" cy="2594724"/>
            <a:chOff x="10019930" y="1278610"/>
            <a:chExt cx="2060501" cy="2594724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3BFDC5E-77B2-682F-B220-EC4BF47C5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9930" y="1278610"/>
              <a:ext cx="2060501" cy="1546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图片 17" descr="图标&#10;&#10;AI 生成的内容可能不正确。">
              <a:extLst>
                <a:ext uri="{FF2B5EF4-FFF2-40B4-BE49-F238E27FC236}">
                  <a16:creationId xmlns:a16="http://schemas.microsoft.com/office/drawing/2014/main" id="{A0C78658-6375-A6EC-AF85-94C9870CE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10258257" y="2777791"/>
              <a:ext cx="1095543" cy="1095543"/>
            </a:xfrm>
            <a:prstGeom prst="rect">
              <a:avLst/>
            </a:pr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AC0CC78D-24B3-86A4-2CDD-9CA752D8F52B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r="3923"/>
          <a:stretch>
            <a:fillRect/>
          </a:stretch>
        </p:blipFill>
        <p:spPr bwMode="auto">
          <a:xfrm>
            <a:off x="12471031" y="3696383"/>
            <a:ext cx="3566160" cy="119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38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Palatino Linotype"/>
        <a:ea typeface="等线 Light"/>
        <a:cs typeface=""/>
      </a:majorFont>
      <a:minorFont>
        <a:latin typeface="Palatino Linotype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696</Words>
  <Application>Microsoft Office PowerPoint</Application>
  <PresentationFormat>宽屏</PresentationFormat>
  <Paragraphs>261</Paragraphs>
  <Slides>30</Slides>
  <Notes>30</Notes>
  <HiddenSlides>3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6" baseType="lpstr">
      <vt:lpstr>等线</vt:lpstr>
      <vt:lpstr>Arial</vt:lpstr>
      <vt:lpstr>Cambria Math</vt:lpstr>
      <vt:lpstr>Monotype Corsiva</vt:lpstr>
      <vt:lpstr>Palatino Linotype</vt:lpstr>
      <vt:lpstr>Office 主题​​</vt:lpstr>
      <vt:lpstr>SNAP: Towards Segmenting aNything in Any Point Cloud 3DV 2026 Oral &amp; Award Candidate</vt:lpstr>
      <vt:lpstr>From 2D pixels to 3D points</vt:lpstr>
      <vt:lpstr>Existing Methods – spatial interaction</vt:lpstr>
      <vt:lpstr>Existing Methods – textual interaction</vt:lpstr>
      <vt:lpstr>Analyzing the Gaps</vt:lpstr>
      <vt:lpstr>Our Goals</vt:lpstr>
      <vt:lpstr>Our design</vt:lpstr>
      <vt:lpstr>Problem – Multi-dataset Distribution Gap</vt:lpstr>
      <vt:lpstr>Dataset Normalization</vt:lpstr>
      <vt:lpstr>Can SNAP segment from text alone?</vt:lpstr>
      <vt:lpstr>Automated prompt generation – coarse proposal</vt:lpstr>
      <vt:lpstr>Automated prompt generation – progressive refinement</vt:lpstr>
      <vt:lpstr>Automated prompt generation – final selection</vt:lpstr>
      <vt:lpstr>Text-based segmentation without manual prompts</vt:lpstr>
      <vt:lpstr>Text-based segmentation without manual prompts</vt:lpstr>
      <vt:lpstr>SNAP Demo</vt:lpstr>
      <vt:lpstr>Spatial interaction – In-Distribution results</vt:lpstr>
      <vt:lpstr>Spatial interaction – Zero-Shot results</vt:lpstr>
      <vt:lpstr>Spatial interaction – Qualitative results</vt:lpstr>
      <vt:lpstr>Textual interaction – Panoptic results</vt:lpstr>
      <vt:lpstr>Textual interaction – Open-Vocabulary results</vt:lpstr>
      <vt:lpstr>Textual interaction – Qualitative results</vt:lpstr>
      <vt:lpstr>Ablation – Domain Normalization</vt:lpstr>
      <vt:lpstr>Ablation – Domain Normalization</vt:lpstr>
      <vt:lpstr>Ablation – Automated Prompt Point Generation</vt:lpstr>
      <vt:lpstr>Limitations &amp; Future Works</vt:lpstr>
      <vt:lpstr>Thank you!</vt:lpstr>
      <vt:lpstr>Mask decoding</vt:lpstr>
      <vt:lpstr>Ablation – Unified input format</vt:lpstr>
      <vt:lpstr>Memory &amp;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Hanhui Wang</dc:creator>
  <cp:lastModifiedBy>Hanhui Wang</cp:lastModifiedBy>
  <cp:revision>28</cp:revision>
  <dcterms:created xsi:type="dcterms:W3CDTF">2026-02-11T01:09:36Z</dcterms:created>
  <dcterms:modified xsi:type="dcterms:W3CDTF">2026-02-19T04:31:04Z</dcterms:modified>
</cp:coreProperties>
</file>