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7" r:id="rId3"/>
    <p:sldId id="258" r:id="rId4"/>
    <p:sldId id="270" r:id="rId5"/>
    <p:sldId id="260" r:id="rId6"/>
    <p:sldId id="263" r:id="rId7"/>
    <p:sldId id="264" r:id="rId8"/>
    <p:sldId id="265" r:id="rId9"/>
    <p:sldId id="266" r:id="rId10"/>
    <p:sldId id="267" r:id="rId11"/>
    <p:sldId id="271" r:id="rId12"/>
    <p:sldId id="272" r:id="rId13"/>
    <p:sldId id="269" r:id="rId14"/>
    <p:sldId id="26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914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116" autoAdjust="0"/>
  </p:normalViewPr>
  <p:slideViewPr>
    <p:cSldViewPr snapToGrid="0">
      <p:cViewPr varScale="1">
        <p:scale>
          <a:sx n="44" d="100"/>
          <a:sy n="44" d="100"/>
        </p:scale>
        <p:origin x="1725"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altLang="zh-CN" sz="1800"/>
              <a:t>VSI-Bench Results</a:t>
            </a:r>
            <a:endParaRPr lang="zh-CN" alt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zh-CN" altLang="en-US"/>
        </a:p>
      </c:txPr>
    </c:title>
    <c:autoTitleDeleted val="0"/>
    <c:plotArea>
      <c:layout/>
      <c:barChart>
        <c:barDir val="col"/>
        <c:grouping val="clustered"/>
        <c:varyColors val="0"/>
        <c:ser>
          <c:idx val="0"/>
          <c:order val="0"/>
          <c:tx>
            <c:strRef>
              <c:f>Sheet1!$A$40</c:f>
              <c:strCache>
                <c:ptCount val="1"/>
                <c:pt idx="0">
                  <c:v>Noisy Objects Detection</c:v>
                </c:pt>
              </c:strCache>
            </c:strRef>
          </c:tx>
          <c:spPr>
            <a:solidFill>
              <a:schemeClr val="accent1"/>
            </a:solidFill>
            <a:ln>
              <a:noFill/>
            </a:ln>
            <a:effectLst/>
          </c:spPr>
          <c:invertIfNegative val="0"/>
          <c:cat>
            <c:strRef>
              <c:f>(Sheet1!$B$39,Sheet1!$D$39,Sheet1!$F$39:$H$39)</c:f>
              <c:strCache>
                <c:ptCount val="5"/>
                <c:pt idx="0">
                  <c:v>average</c:v>
                </c:pt>
                <c:pt idx="1">
                  <c:v>abs. dist.</c:v>
                </c:pt>
                <c:pt idx="2">
                  <c:v>rel. dist.</c:v>
                </c:pt>
                <c:pt idx="3">
                  <c:v>rel. dir.</c:v>
                </c:pt>
                <c:pt idx="4">
                  <c:v>route plan</c:v>
                </c:pt>
              </c:strCache>
              <c:extLst/>
            </c:strRef>
          </c:cat>
          <c:val>
            <c:numRef>
              <c:f>(Sheet1!$B$40,Sheet1!$D$40,Sheet1!$F$40:$H$40)</c:f>
              <c:numCache>
                <c:formatCode>General</c:formatCode>
                <c:ptCount val="5"/>
                <c:pt idx="0">
                  <c:v>0.56100000000000005</c:v>
                </c:pt>
                <c:pt idx="1">
                  <c:v>0.38400000000000001</c:v>
                </c:pt>
                <c:pt idx="2">
                  <c:v>0.6</c:v>
                </c:pt>
                <c:pt idx="3">
                  <c:v>0.60099999999999998</c:v>
                </c:pt>
                <c:pt idx="4">
                  <c:v>0.76200000000000001</c:v>
                </c:pt>
              </c:numCache>
              <c:extLst/>
            </c:numRef>
          </c:val>
          <c:extLst>
            <c:ext xmlns:c16="http://schemas.microsoft.com/office/drawing/2014/chart" uri="{C3380CC4-5D6E-409C-BE32-E72D297353CC}">
              <c16:uniqueId val="{00000000-F224-4489-8E9C-04E44F618C20}"/>
            </c:ext>
          </c:extLst>
        </c:ser>
        <c:ser>
          <c:idx val="1"/>
          <c:order val="1"/>
          <c:tx>
            <c:strRef>
              <c:f>Sheet1!$A$41</c:f>
              <c:strCache>
                <c:ptCount val="1"/>
                <c:pt idx="0">
                  <c:v>GT Objects Detection</c:v>
                </c:pt>
              </c:strCache>
            </c:strRef>
          </c:tx>
          <c:spPr>
            <a:solidFill>
              <a:schemeClr val="accent2"/>
            </a:solidFill>
            <a:ln>
              <a:noFill/>
            </a:ln>
            <a:effectLst/>
          </c:spPr>
          <c:invertIfNegative val="0"/>
          <c:cat>
            <c:strRef>
              <c:f>(Sheet1!$B$39,Sheet1!$D$39,Sheet1!$F$39:$H$39)</c:f>
              <c:strCache>
                <c:ptCount val="5"/>
                <c:pt idx="0">
                  <c:v>average</c:v>
                </c:pt>
                <c:pt idx="1">
                  <c:v>abs. dist.</c:v>
                </c:pt>
                <c:pt idx="2">
                  <c:v>rel. dist.</c:v>
                </c:pt>
                <c:pt idx="3">
                  <c:v>rel. dir.</c:v>
                </c:pt>
                <c:pt idx="4">
                  <c:v>route plan</c:v>
                </c:pt>
              </c:strCache>
              <c:extLst/>
            </c:strRef>
          </c:cat>
          <c:val>
            <c:numRef>
              <c:f>(Sheet1!$B$41,Sheet1!$D$41,Sheet1!$F$41:$H$41)</c:f>
              <c:numCache>
                <c:formatCode>General</c:formatCode>
                <c:ptCount val="5"/>
                <c:pt idx="0">
                  <c:v>0.83799999999999997</c:v>
                </c:pt>
                <c:pt idx="1">
                  <c:v>0.90599999999999992</c:v>
                </c:pt>
                <c:pt idx="2">
                  <c:v>0.96499999999999997</c:v>
                </c:pt>
                <c:pt idx="3">
                  <c:v>0.94400000000000006</c:v>
                </c:pt>
                <c:pt idx="4">
                  <c:v>0.80099999999999993</c:v>
                </c:pt>
              </c:numCache>
              <c:extLst/>
            </c:numRef>
          </c:val>
          <c:extLst>
            <c:ext xmlns:c16="http://schemas.microsoft.com/office/drawing/2014/chart" uri="{C3380CC4-5D6E-409C-BE32-E72D297353CC}">
              <c16:uniqueId val="{00000001-F224-4489-8E9C-04E44F618C20}"/>
            </c:ext>
          </c:extLst>
        </c:ser>
        <c:dLbls>
          <c:showLegendKey val="0"/>
          <c:showVal val="0"/>
          <c:showCatName val="0"/>
          <c:showSerName val="0"/>
          <c:showPercent val="0"/>
          <c:showBubbleSize val="0"/>
        </c:dLbls>
        <c:gapWidth val="219"/>
        <c:overlap val="-27"/>
        <c:axId val="552853023"/>
        <c:axId val="552864063"/>
      </c:barChart>
      <c:catAx>
        <c:axId val="55285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crossAx val="552864063"/>
        <c:crosses val="autoZero"/>
        <c:auto val="1"/>
        <c:lblAlgn val="ctr"/>
        <c:lblOffset val="100"/>
        <c:noMultiLvlLbl val="0"/>
      </c:catAx>
      <c:valAx>
        <c:axId val="552864063"/>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552853023"/>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altLang="zh-CN" sz="1800" dirty="0"/>
              <a:t>VSI-Bench Average</a:t>
            </a:r>
            <a:r>
              <a:rPr lang="en-US" altLang="zh-CN" sz="1800" baseline="0" dirty="0"/>
              <a:t> Score</a:t>
            </a:r>
            <a:endParaRPr lang="zh-CN" alt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zh-CN" altLang="en-US"/>
        </a:p>
      </c:txPr>
    </c:title>
    <c:autoTitleDeleted val="0"/>
    <c:plotArea>
      <c:layout/>
      <c:barChart>
        <c:barDir val="col"/>
        <c:grouping val="clustered"/>
        <c:varyColors val="0"/>
        <c:ser>
          <c:idx val="0"/>
          <c:order val="0"/>
          <c:tx>
            <c:strRef>
              <c:f>Sheet1!$A$40</c:f>
              <c:strCache>
                <c:ptCount val="1"/>
                <c:pt idx="0">
                  <c:v>Noisy Objects Detection</c:v>
                </c:pt>
              </c:strCache>
            </c:strRef>
          </c:tx>
          <c:spPr>
            <a:solidFill>
              <a:schemeClr val="accent1"/>
            </a:solidFill>
            <a:ln>
              <a:noFill/>
            </a:ln>
            <a:effectLst/>
          </c:spPr>
          <c:invertIfNegative val="0"/>
          <c:cat>
            <c:strRef>
              <c:f>Sheet1!$B$39</c:f>
              <c:strCache>
                <c:ptCount val="1"/>
                <c:pt idx="0">
                  <c:v>average</c:v>
                </c:pt>
              </c:strCache>
              <c:extLst/>
            </c:strRef>
          </c:cat>
          <c:val>
            <c:numRef>
              <c:f>Sheet1!$B$40</c:f>
              <c:numCache>
                <c:formatCode>General</c:formatCode>
                <c:ptCount val="1"/>
                <c:pt idx="0">
                  <c:v>0.56100000000000005</c:v>
                </c:pt>
              </c:numCache>
              <c:extLst/>
            </c:numRef>
          </c:val>
          <c:extLst>
            <c:ext xmlns:c16="http://schemas.microsoft.com/office/drawing/2014/chart" uri="{C3380CC4-5D6E-409C-BE32-E72D297353CC}">
              <c16:uniqueId val="{00000000-291D-42A7-BC19-AEE135C051AD}"/>
            </c:ext>
          </c:extLst>
        </c:ser>
        <c:ser>
          <c:idx val="1"/>
          <c:order val="1"/>
          <c:tx>
            <c:strRef>
              <c:f>Sheet1!$A$41</c:f>
              <c:strCache>
                <c:ptCount val="1"/>
                <c:pt idx="0">
                  <c:v>GT Objects Detection</c:v>
                </c:pt>
              </c:strCache>
            </c:strRef>
          </c:tx>
          <c:spPr>
            <a:solidFill>
              <a:schemeClr val="accent2"/>
            </a:solidFill>
            <a:ln>
              <a:noFill/>
            </a:ln>
            <a:effectLst/>
          </c:spPr>
          <c:invertIfNegative val="0"/>
          <c:cat>
            <c:strRef>
              <c:f>Sheet1!$B$39</c:f>
              <c:strCache>
                <c:ptCount val="1"/>
                <c:pt idx="0">
                  <c:v>average</c:v>
                </c:pt>
              </c:strCache>
              <c:extLst/>
            </c:strRef>
          </c:cat>
          <c:val>
            <c:numRef>
              <c:f>Sheet1!$B$41</c:f>
              <c:numCache>
                <c:formatCode>General</c:formatCode>
                <c:ptCount val="1"/>
                <c:pt idx="0">
                  <c:v>0.83799999999999997</c:v>
                </c:pt>
              </c:numCache>
              <c:extLst/>
            </c:numRef>
          </c:val>
          <c:extLst>
            <c:ext xmlns:c16="http://schemas.microsoft.com/office/drawing/2014/chart" uri="{C3380CC4-5D6E-409C-BE32-E72D297353CC}">
              <c16:uniqueId val="{00000001-291D-42A7-BC19-AEE135C051AD}"/>
            </c:ext>
          </c:extLst>
        </c:ser>
        <c:dLbls>
          <c:showLegendKey val="0"/>
          <c:showVal val="0"/>
          <c:showCatName val="0"/>
          <c:showSerName val="0"/>
          <c:showPercent val="0"/>
          <c:showBubbleSize val="0"/>
        </c:dLbls>
        <c:gapWidth val="219"/>
        <c:overlap val="-27"/>
        <c:axId val="552853023"/>
        <c:axId val="552864063"/>
      </c:barChart>
      <c:catAx>
        <c:axId val="552853023"/>
        <c:scaling>
          <c:orientation val="minMax"/>
        </c:scaling>
        <c:delete val="1"/>
        <c:axPos val="b"/>
        <c:numFmt formatCode="General" sourceLinked="1"/>
        <c:majorTickMark val="none"/>
        <c:minorTickMark val="none"/>
        <c:tickLblPos val="nextTo"/>
        <c:crossAx val="552864063"/>
        <c:crosses val="autoZero"/>
        <c:auto val="1"/>
        <c:lblAlgn val="ctr"/>
        <c:lblOffset val="100"/>
        <c:noMultiLvlLbl val="0"/>
      </c:catAx>
      <c:valAx>
        <c:axId val="552864063"/>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552853023"/>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tx1"/>
      </a:solidFill>
    </a:ln>
    <a:effectLst/>
  </c:spPr>
  <c:txPr>
    <a:bodyPr/>
    <a:lstStyle/>
    <a:p>
      <a:pPr>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altLang="zh-CN" sz="1800"/>
              <a:t>VSI-Bench</a:t>
            </a:r>
            <a:r>
              <a:rPr lang="en-US" altLang="zh-CN" sz="1800" baseline="0"/>
              <a:t> Average Score</a:t>
            </a:r>
            <a:endParaRPr lang="zh-CN" alt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zh-CN" altLang="en-US"/>
        </a:p>
      </c:txPr>
    </c:title>
    <c:autoTitleDeleted val="0"/>
    <c:plotArea>
      <c:layout/>
      <c:barChart>
        <c:barDir val="col"/>
        <c:grouping val="clustered"/>
        <c:varyColors val="0"/>
        <c:ser>
          <c:idx val="0"/>
          <c:order val="0"/>
          <c:tx>
            <c:strRef>
              <c:f>Sheet1!$A$49</c:f>
              <c:strCache>
                <c:ptCount val="1"/>
                <c:pt idx="0">
                  <c:v>Proprietary Model</c:v>
                </c:pt>
              </c:strCache>
            </c:strRef>
          </c:tx>
          <c:spPr>
            <a:solidFill>
              <a:schemeClr val="accent1"/>
            </a:solidFill>
            <a:ln>
              <a:noFill/>
            </a:ln>
            <a:effectLst/>
          </c:spPr>
          <c:invertIfNegative val="0"/>
          <c:cat>
            <c:strRef>
              <c:f>Sheet1!$B$48</c:f>
              <c:strCache>
                <c:ptCount val="1"/>
                <c:pt idx="0">
                  <c:v>average</c:v>
                </c:pt>
              </c:strCache>
              <c:extLst/>
            </c:strRef>
          </c:cat>
          <c:val>
            <c:numRef>
              <c:f>Sheet1!$B$49</c:f>
              <c:numCache>
                <c:formatCode>General</c:formatCode>
                <c:ptCount val="1"/>
                <c:pt idx="0">
                  <c:v>0.56100000000000005</c:v>
                </c:pt>
              </c:numCache>
              <c:extLst/>
            </c:numRef>
          </c:val>
          <c:extLst>
            <c:ext xmlns:c16="http://schemas.microsoft.com/office/drawing/2014/chart" uri="{C3380CC4-5D6E-409C-BE32-E72D297353CC}">
              <c16:uniqueId val="{00000000-56D4-47BA-87A0-28FC4D5FDD33}"/>
            </c:ext>
          </c:extLst>
        </c:ser>
        <c:ser>
          <c:idx val="1"/>
          <c:order val="1"/>
          <c:tx>
            <c:strRef>
              <c:f>Sheet1!$A$50</c:f>
              <c:strCache>
                <c:ptCount val="1"/>
                <c:pt idx="0">
                  <c:v>Open-source Model SFT</c:v>
                </c:pt>
              </c:strCache>
            </c:strRef>
          </c:tx>
          <c:spPr>
            <a:solidFill>
              <a:schemeClr val="accent2"/>
            </a:solidFill>
            <a:ln>
              <a:noFill/>
            </a:ln>
            <a:effectLst/>
          </c:spPr>
          <c:invertIfNegative val="0"/>
          <c:cat>
            <c:strRef>
              <c:f>Sheet1!$B$48</c:f>
              <c:strCache>
                <c:ptCount val="1"/>
                <c:pt idx="0">
                  <c:v>average</c:v>
                </c:pt>
              </c:strCache>
              <c:extLst/>
            </c:strRef>
          </c:cat>
          <c:val>
            <c:numRef>
              <c:f>Sheet1!$B$50</c:f>
              <c:numCache>
                <c:formatCode>General</c:formatCode>
                <c:ptCount val="1"/>
                <c:pt idx="0">
                  <c:v>0.40600000000000003</c:v>
                </c:pt>
              </c:numCache>
              <c:extLst/>
            </c:numRef>
          </c:val>
          <c:extLst>
            <c:ext xmlns:c16="http://schemas.microsoft.com/office/drawing/2014/chart" uri="{C3380CC4-5D6E-409C-BE32-E72D297353CC}">
              <c16:uniqueId val="{00000001-56D4-47BA-87A0-28FC4D5FDD33}"/>
            </c:ext>
          </c:extLst>
        </c:ser>
        <c:dLbls>
          <c:showLegendKey val="0"/>
          <c:showVal val="0"/>
          <c:showCatName val="0"/>
          <c:showSerName val="0"/>
          <c:showPercent val="0"/>
          <c:showBubbleSize val="0"/>
        </c:dLbls>
        <c:gapWidth val="219"/>
        <c:overlap val="-27"/>
        <c:axId val="2109442975"/>
        <c:axId val="2109442015"/>
      </c:barChart>
      <c:catAx>
        <c:axId val="2109442975"/>
        <c:scaling>
          <c:orientation val="minMax"/>
        </c:scaling>
        <c:delete val="1"/>
        <c:axPos val="b"/>
        <c:numFmt formatCode="General" sourceLinked="1"/>
        <c:majorTickMark val="none"/>
        <c:minorTickMark val="none"/>
        <c:tickLblPos val="nextTo"/>
        <c:crossAx val="2109442015"/>
        <c:crosses val="autoZero"/>
        <c:auto val="1"/>
        <c:lblAlgn val="ctr"/>
        <c:lblOffset val="100"/>
        <c:noMultiLvlLbl val="0"/>
      </c:catAx>
      <c:valAx>
        <c:axId val="210944201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2109442975"/>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a:solidFill>
        <a:schemeClr val="tx1"/>
      </a:solid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altLang="zh-CN" sz="1800"/>
              <a:t>meta data &amp; filtered</a:t>
            </a:r>
            <a:r>
              <a:rPr lang="en-US" altLang="zh-CN" sz="1800" baseline="0"/>
              <a:t> marks</a:t>
            </a:r>
            <a:endParaRPr lang="zh-CN" alt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zh-CN" altLang="en-US"/>
        </a:p>
      </c:txPr>
    </c:title>
    <c:autoTitleDeleted val="0"/>
    <c:plotArea>
      <c:layout/>
      <c:barChart>
        <c:barDir val="col"/>
        <c:grouping val="clustered"/>
        <c:varyColors val="0"/>
        <c:ser>
          <c:idx val="0"/>
          <c:order val="0"/>
          <c:tx>
            <c:strRef>
              <c:f>Sheet1!$A$55</c:f>
              <c:strCache>
                <c:ptCount val="1"/>
                <c:pt idx="0">
                  <c:v>wo/ metadata &amp; fitered marks</c:v>
                </c:pt>
              </c:strCache>
            </c:strRef>
          </c:tx>
          <c:spPr>
            <a:solidFill>
              <a:schemeClr val="accent1"/>
            </a:solidFill>
            <a:ln>
              <a:noFill/>
            </a:ln>
            <a:effectLst/>
          </c:spPr>
          <c:invertIfNegative val="0"/>
          <c:cat>
            <c:strRef>
              <c:f>Sheet1!$B$54:$D$54</c:f>
              <c:strCache>
                <c:ptCount val="3"/>
                <c:pt idx="0">
                  <c:v>rel. dist.</c:v>
                </c:pt>
                <c:pt idx="1">
                  <c:v>rel. dir.</c:v>
                </c:pt>
                <c:pt idx="2">
                  <c:v>route plan</c:v>
                </c:pt>
              </c:strCache>
            </c:strRef>
          </c:cat>
          <c:val>
            <c:numRef>
              <c:f>Sheet1!$B$55:$D$55</c:f>
              <c:numCache>
                <c:formatCode>General</c:formatCode>
                <c:ptCount val="3"/>
                <c:pt idx="0">
                  <c:v>0.67500000000000004</c:v>
                </c:pt>
                <c:pt idx="1">
                  <c:v>0.82099999999999995</c:v>
                </c:pt>
                <c:pt idx="2">
                  <c:v>0.74299999999999999</c:v>
                </c:pt>
              </c:numCache>
            </c:numRef>
          </c:val>
          <c:extLst>
            <c:ext xmlns:c16="http://schemas.microsoft.com/office/drawing/2014/chart" uri="{C3380CC4-5D6E-409C-BE32-E72D297353CC}">
              <c16:uniqueId val="{00000000-D140-4DA0-BDA4-D31BA7949A2E}"/>
            </c:ext>
          </c:extLst>
        </c:ser>
        <c:ser>
          <c:idx val="1"/>
          <c:order val="1"/>
          <c:tx>
            <c:strRef>
              <c:f>Sheet1!$A$56</c:f>
              <c:strCache>
                <c:ptCount val="1"/>
                <c:pt idx="0">
                  <c:v>w/ metadata &amp; fitered marks</c:v>
                </c:pt>
              </c:strCache>
            </c:strRef>
          </c:tx>
          <c:spPr>
            <a:solidFill>
              <a:schemeClr val="accent2"/>
            </a:solidFill>
            <a:ln>
              <a:noFill/>
            </a:ln>
            <a:effectLst/>
          </c:spPr>
          <c:invertIfNegative val="0"/>
          <c:cat>
            <c:strRef>
              <c:f>Sheet1!$B$54:$D$54</c:f>
              <c:strCache>
                <c:ptCount val="3"/>
                <c:pt idx="0">
                  <c:v>rel. dist.</c:v>
                </c:pt>
                <c:pt idx="1">
                  <c:v>rel. dir.</c:v>
                </c:pt>
                <c:pt idx="2">
                  <c:v>route plan</c:v>
                </c:pt>
              </c:strCache>
            </c:strRef>
          </c:cat>
          <c:val>
            <c:numRef>
              <c:f>Sheet1!$B$66:$D$66</c:f>
              <c:numCache>
                <c:formatCode>General</c:formatCode>
                <c:ptCount val="3"/>
                <c:pt idx="0">
                  <c:v>0</c:v>
                </c:pt>
                <c:pt idx="1">
                  <c:v>0</c:v>
                </c:pt>
                <c:pt idx="2">
                  <c:v>0</c:v>
                </c:pt>
              </c:numCache>
            </c:numRef>
          </c:val>
          <c:extLst>
            <c:ext xmlns:c16="http://schemas.microsoft.com/office/drawing/2014/chart" uri="{C3380CC4-5D6E-409C-BE32-E72D297353CC}">
              <c16:uniqueId val="{00000001-D140-4DA0-BDA4-D31BA7949A2E}"/>
            </c:ext>
          </c:extLst>
        </c:ser>
        <c:dLbls>
          <c:showLegendKey val="0"/>
          <c:showVal val="0"/>
          <c:showCatName val="0"/>
          <c:showSerName val="0"/>
          <c:showPercent val="0"/>
          <c:showBubbleSize val="0"/>
        </c:dLbls>
        <c:gapWidth val="219"/>
        <c:overlap val="-27"/>
        <c:axId val="552927903"/>
        <c:axId val="552925983"/>
      </c:barChart>
      <c:catAx>
        <c:axId val="55292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552925983"/>
        <c:crosses val="autoZero"/>
        <c:auto val="1"/>
        <c:lblAlgn val="ctr"/>
        <c:lblOffset val="100"/>
        <c:noMultiLvlLbl val="0"/>
      </c:catAx>
      <c:valAx>
        <c:axId val="55292598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552927903"/>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accent1">
          <a:shade val="15000"/>
        </a:schemeClr>
      </a:solid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altLang="zh-CN" sz="1800"/>
              <a:t>meta data &amp; filtered</a:t>
            </a:r>
            <a:r>
              <a:rPr lang="en-US" altLang="zh-CN" sz="1800" baseline="0"/>
              <a:t> marks</a:t>
            </a:r>
            <a:endParaRPr lang="zh-CN" alt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zh-CN" altLang="en-US"/>
        </a:p>
      </c:txPr>
    </c:title>
    <c:autoTitleDeleted val="0"/>
    <c:plotArea>
      <c:layout/>
      <c:barChart>
        <c:barDir val="col"/>
        <c:grouping val="clustered"/>
        <c:varyColors val="0"/>
        <c:ser>
          <c:idx val="0"/>
          <c:order val="0"/>
          <c:tx>
            <c:strRef>
              <c:f>Sheet1!$A$55</c:f>
              <c:strCache>
                <c:ptCount val="1"/>
                <c:pt idx="0">
                  <c:v>wo/ metadata &amp; fitered marks</c:v>
                </c:pt>
              </c:strCache>
            </c:strRef>
          </c:tx>
          <c:spPr>
            <a:solidFill>
              <a:schemeClr val="accent1"/>
            </a:solidFill>
            <a:ln>
              <a:noFill/>
            </a:ln>
            <a:effectLst/>
          </c:spPr>
          <c:invertIfNegative val="0"/>
          <c:cat>
            <c:strRef>
              <c:f>Sheet1!$B$54:$D$54</c:f>
              <c:strCache>
                <c:ptCount val="3"/>
                <c:pt idx="0">
                  <c:v>rel. dist.</c:v>
                </c:pt>
                <c:pt idx="1">
                  <c:v>rel. dir.</c:v>
                </c:pt>
                <c:pt idx="2">
                  <c:v>route plan</c:v>
                </c:pt>
              </c:strCache>
            </c:strRef>
          </c:cat>
          <c:val>
            <c:numRef>
              <c:f>Sheet1!$B$55:$D$55</c:f>
              <c:numCache>
                <c:formatCode>General</c:formatCode>
                <c:ptCount val="3"/>
                <c:pt idx="0">
                  <c:v>0.67500000000000004</c:v>
                </c:pt>
                <c:pt idx="1">
                  <c:v>0.82099999999999995</c:v>
                </c:pt>
                <c:pt idx="2">
                  <c:v>0.74299999999999999</c:v>
                </c:pt>
              </c:numCache>
            </c:numRef>
          </c:val>
          <c:extLst>
            <c:ext xmlns:c16="http://schemas.microsoft.com/office/drawing/2014/chart" uri="{C3380CC4-5D6E-409C-BE32-E72D297353CC}">
              <c16:uniqueId val="{00000000-E61E-4332-8E2F-75A2A7D75FD4}"/>
            </c:ext>
          </c:extLst>
        </c:ser>
        <c:ser>
          <c:idx val="1"/>
          <c:order val="1"/>
          <c:tx>
            <c:strRef>
              <c:f>Sheet1!$A$56</c:f>
              <c:strCache>
                <c:ptCount val="1"/>
                <c:pt idx="0">
                  <c:v>w/ metadata &amp; fitered marks</c:v>
                </c:pt>
              </c:strCache>
            </c:strRef>
          </c:tx>
          <c:spPr>
            <a:solidFill>
              <a:schemeClr val="accent2"/>
            </a:solidFill>
            <a:ln>
              <a:noFill/>
            </a:ln>
            <a:effectLst/>
          </c:spPr>
          <c:invertIfNegative val="0"/>
          <c:cat>
            <c:strRef>
              <c:f>Sheet1!$B$54:$D$54</c:f>
              <c:strCache>
                <c:ptCount val="3"/>
                <c:pt idx="0">
                  <c:v>rel. dist.</c:v>
                </c:pt>
                <c:pt idx="1">
                  <c:v>rel. dir.</c:v>
                </c:pt>
                <c:pt idx="2">
                  <c:v>route plan</c:v>
                </c:pt>
              </c:strCache>
            </c:strRef>
          </c:cat>
          <c:val>
            <c:numRef>
              <c:f>Sheet1!$B$56:$D$56</c:f>
              <c:numCache>
                <c:formatCode>General</c:formatCode>
                <c:ptCount val="3"/>
                <c:pt idx="0">
                  <c:v>0.96499999999999997</c:v>
                </c:pt>
                <c:pt idx="1">
                  <c:v>0.94400000000000006</c:v>
                </c:pt>
                <c:pt idx="2">
                  <c:v>0.80099999999999993</c:v>
                </c:pt>
              </c:numCache>
            </c:numRef>
          </c:val>
          <c:extLst>
            <c:ext xmlns:c16="http://schemas.microsoft.com/office/drawing/2014/chart" uri="{C3380CC4-5D6E-409C-BE32-E72D297353CC}">
              <c16:uniqueId val="{00000001-E61E-4332-8E2F-75A2A7D75FD4}"/>
            </c:ext>
          </c:extLst>
        </c:ser>
        <c:dLbls>
          <c:showLegendKey val="0"/>
          <c:showVal val="0"/>
          <c:showCatName val="0"/>
          <c:showSerName val="0"/>
          <c:showPercent val="0"/>
          <c:showBubbleSize val="0"/>
        </c:dLbls>
        <c:gapWidth val="219"/>
        <c:overlap val="-27"/>
        <c:axId val="552927903"/>
        <c:axId val="552925983"/>
      </c:barChart>
      <c:catAx>
        <c:axId val="55292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552925983"/>
        <c:crosses val="autoZero"/>
        <c:auto val="1"/>
        <c:lblAlgn val="ctr"/>
        <c:lblOffset val="100"/>
        <c:noMultiLvlLbl val="0"/>
      </c:catAx>
      <c:valAx>
        <c:axId val="55292598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552927903"/>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accent1">
          <a:shade val="15000"/>
        </a:schemeClr>
      </a:solid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altLang="zh-CN" sz="1800"/>
              <a:t>guidance</a:t>
            </a:r>
            <a:r>
              <a:rPr lang="en-US" altLang="zh-CN" sz="1800" baseline="0"/>
              <a:t> prompt &amp; rotation</a:t>
            </a:r>
            <a:endParaRPr lang="zh-CN" alt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zh-CN" altLang="en-US"/>
        </a:p>
      </c:txPr>
    </c:title>
    <c:autoTitleDeleted val="0"/>
    <c:plotArea>
      <c:layout/>
      <c:barChart>
        <c:barDir val="col"/>
        <c:grouping val="clustered"/>
        <c:varyColors val="0"/>
        <c:ser>
          <c:idx val="0"/>
          <c:order val="0"/>
          <c:tx>
            <c:strRef>
              <c:f>Sheet1!$A$77</c:f>
              <c:strCache>
                <c:ptCount val="1"/>
                <c:pt idx="0">
                  <c:v>wo/ guidance &amp; rotation</c:v>
                </c:pt>
              </c:strCache>
            </c:strRef>
          </c:tx>
          <c:spPr>
            <a:solidFill>
              <a:schemeClr val="accent1"/>
            </a:solidFill>
            <a:ln>
              <a:noFill/>
            </a:ln>
            <a:effectLst/>
          </c:spPr>
          <c:invertIfNegative val="0"/>
          <c:cat>
            <c:strRef>
              <c:f>Sheet1!$B$76</c:f>
              <c:strCache>
                <c:ptCount val="1"/>
                <c:pt idx="0">
                  <c:v>rel. dir.</c:v>
                </c:pt>
              </c:strCache>
              <c:extLst/>
            </c:strRef>
          </c:cat>
          <c:val>
            <c:numRef>
              <c:f>Sheet1!$B$77</c:f>
              <c:numCache>
                <c:formatCode>General</c:formatCode>
                <c:ptCount val="1"/>
                <c:pt idx="0">
                  <c:v>0.753</c:v>
                </c:pt>
              </c:numCache>
              <c:extLst/>
            </c:numRef>
          </c:val>
          <c:extLst>
            <c:ext xmlns:c16="http://schemas.microsoft.com/office/drawing/2014/chart" uri="{C3380CC4-5D6E-409C-BE32-E72D297353CC}">
              <c16:uniqueId val="{00000000-712B-4056-A059-624D50F903B0}"/>
            </c:ext>
          </c:extLst>
        </c:ser>
        <c:ser>
          <c:idx val="1"/>
          <c:order val="1"/>
          <c:tx>
            <c:strRef>
              <c:f>Sheet1!$A$78</c:f>
              <c:strCache>
                <c:ptCount val="1"/>
                <c:pt idx="0">
                  <c:v>w/ guidance &amp; rotation</c:v>
                </c:pt>
              </c:strCache>
            </c:strRef>
          </c:tx>
          <c:spPr>
            <a:solidFill>
              <a:schemeClr val="accent2"/>
            </a:solidFill>
            <a:ln>
              <a:noFill/>
            </a:ln>
            <a:effectLst/>
          </c:spPr>
          <c:invertIfNegative val="0"/>
          <c:cat>
            <c:strRef>
              <c:f>Sheet1!$B$76</c:f>
              <c:strCache>
                <c:ptCount val="1"/>
                <c:pt idx="0">
                  <c:v>rel. dir.</c:v>
                </c:pt>
              </c:strCache>
              <c:extLst/>
            </c:strRef>
          </c:cat>
          <c:val>
            <c:numRef>
              <c:f>Sheet1!$B$78</c:f>
              <c:numCache>
                <c:formatCode>General</c:formatCode>
                <c:ptCount val="1"/>
                <c:pt idx="0">
                  <c:v>0</c:v>
                </c:pt>
              </c:numCache>
              <c:extLst/>
            </c:numRef>
          </c:val>
          <c:extLst>
            <c:ext xmlns:c16="http://schemas.microsoft.com/office/drawing/2014/chart" uri="{C3380CC4-5D6E-409C-BE32-E72D297353CC}">
              <c16:uniqueId val="{00000001-712B-4056-A059-624D50F903B0}"/>
            </c:ext>
          </c:extLst>
        </c:ser>
        <c:dLbls>
          <c:showLegendKey val="0"/>
          <c:showVal val="0"/>
          <c:showCatName val="0"/>
          <c:showSerName val="0"/>
          <c:showPercent val="0"/>
          <c:showBubbleSize val="0"/>
        </c:dLbls>
        <c:gapWidth val="300"/>
        <c:overlap val="-27"/>
        <c:axId val="552877503"/>
        <c:axId val="552863103"/>
      </c:barChart>
      <c:catAx>
        <c:axId val="55287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552863103"/>
        <c:crosses val="autoZero"/>
        <c:auto val="1"/>
        <c:lblAlgn val="ctr"/>
        <c:lblOffset val="100"/>
        <c:noMultiLvlLbl val="0"/>
      </c:catAx>
      <c:valAx>
        <c:axId val="55286310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552877503"/>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accent1">
          <a:shade val="15000"/>
        </a:schemeClr>
      </a:solid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altLang="zh-CN" sz="1800"/>
              <a:t>guidance</a:t>
            </a:r>
            <a:r>
              <a:rPr lang="en-US" altLang="zh-CN" sz="1800" baseline="0"/>
              <a:t> prompt &amp; rotation</a:t>
            </a:r>
            <a:endParaRPr lang="zh-CN" alt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zh-CN" altLang="en-US"/>
        </a:p>
      </c:txPr>
    </c:title>
    <c:autoTitleDeleted val="0"/>
    <c:plotArea>
      <c:layout/>
      <c:barChart>
        <c:barDir val="col"/>
        <c:grouping val="clustered"/>
        <c:varyColors val="0"/>
        <c:ser>
          <c:idx val="0"/>
          <c:order val="0"/>
          <c:tx>
            <c:strRef>
              <c:f>Sheet1!$A$77</c:f>
              <c:strCache>
                <c:ptCount val="1"/>
                <c:pt idx="0">
                  <c:v>wo/ guidance &amp; rotation</c:v>
                </c:pt>
              </c:strCache>
            </c:strRef>
          </c:tx>
          <c:spPr>
            <a:solidFill>
              <a:schemeClr val="accent1"/>
            </a:solidFill>
            <a:ln>
              <a:noFill/>
            </a:ln>
            <a:effectLst/>
          </c:spPr>
          <c:invertIfNegative val="0"/>
          <c:cat>
            <c:strRef>
              <c:f>Sheet1!$B$76</c:f>
              <c:strCache>
                <c:ptCount val="1"/>
                <c:pt idx="0">
                  <c:v>rel. dir.</c:v>
                </c:pt>
              </c:strCache>
              <c:extLst/>
            </c:strRef>
          </c:cat>
          <c:val>
            <c:numRef>
              <c:f>Sheet1!$B$71</c:f>
              <c:numCache>
                <c:formatCode>General</c:formatCode>
                <c:ptCount val="1"/>
                <c:pt idx="0">
                  <c:v>0.753</c:v>
                </c:pt>
              </c:numCache>
              <c:extLst/>
            </c:numRef>
          </c:val>
          <c:extLst>
            <c:ext xmlns:c16="http://schemas.microsoft.com/office/drawing/2014/chart" uri="{C3380CC4-5D6E-409C-BE32-E72D297353CC}">
              <c16:uniqueId val="{00000000-6A9A-4277-ACB3-93B837ADAB70}"/>
            </c:ext>
          </c:extLst>
        </c:ser>
        <c:ser>
          <c:idx val="1"/>
          <c:order val="1"/>
          <c:tx>
            <c:strRef>
              <c:f>Sheet1!$A$78</c:f>
              <c:strCache>
                <c:ptCount val="1"/>
                <c:pt idx="0">
                  <c:v>w/ guidance &amp; rotation</c:v>
                </c:pt>
              </c:strCache>
            </c:strRef>
          </c:tx>
          <c:spPr>
            <a:solidFill>
              <a:schemeClr val="accent2"/>
            </a:solidFill>
            <a:ln>
              <a:noFill/>
            </a:ln>
            <a:effectLst/>
          </c:spPr>
          <c:invertIfNegative val="0"/>
          <c:cat>
            <c:strRef>
              <c:f>Sheet1!$B$76</c:f>
              <c:strCache>
                <c:ptCount val="1"/>
                <c:pt idx="0">
                  <c:v>rel. dir.</c:v>
                </c:pt>
              </c:strCache>
              <c:extLst/>
            </c:strRef>
          </c:cat>
          <c:val>
            <c:numRef>
              <c:f>Sheet1!$B$72</c:f>
              <c:numCache>
                <c:formatCode>General</c:formatCode>
                <c:ptCount val="1"/>
                <c:pt idx="0">
                  <c:v>0.94399999999999995</c:v>
                </c:pt>
              </c:numCache>
              <c:extLst/>
            </c:numRef>
          </c:val>
          <c:extLst>
            <c:ext xmlns:c16="http://schemas.microsoft.com/office/drawing/2014/chart" uri="{C3380CC4-5D6E-409C-BE32-E72D297353CC}">
              <c16:uniqueId val="{00000001-6A9A-4277-ACB3-93B837ADAB70}"/>
            </c:ext>
          </c:extLst>
        </c:ser>
        <c:dLbls>
          <c:showLegendKey val="0"/>
          <c:showVal val="0"/>
          <c:showCatName val="0"/>
          <c:showSerName val="0"/>
          <c:showPercent val="0"/>
          <c:showBubbleSize val="0"/>
        </c:dLbls>
        <c:gapWidth val="300"/>
        <c:overlap val="-27"/>
        <c:axId val="552877503"/>
        <c:axId val="552863103"/>
      </c:barChart>
      <c:catAx>
        <c:axId val="55287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552863103"/>
        <c:crosses val="autoZero"/>
        <c:auto val="1"/>
        <c:lblAlgn val="ctr"/>
        <c:lblOffset val="100"/>
        <c:noMultiLvlLbl val="0"/>
      </c:catAx>
      <c:valAx>
        <c:axId val="55286310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552877503"/>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accent1">
          <a:shade val="15000"/>
        </a:schemeClr>
      </a:solid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altLang="zh-CN" sz="1800" b="0" i="0" u="none" strike="noStrike" kern="1200" spc="0" baseline="0">
                <a:solidFill>
                  <a:sysClr val="windowText" lastClr="000000">
                    <a:lumMod val="65000"/>
                    <a:lumOff val="35000"/>
                  </a:sysClr>
                </a:solidFill>
              </a:rPr>
              <a:t>VSI-Bench Average Score</a:t>
            </a:r>
            <a:endParaRPr lang="zh-CN" altLang="en-US" sz="1800" b="0" i="0" u="none" strike="noStrike" kern="1200" spc="0" baseline="0">
              <a:solidFill>
                <a:sysClr val="windowText" lastClr="000000">
                  <a:lumMod val="65000"/>
                  <a:lumOff val="35000"/>
                </a:sysClr>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zh-CN" altLang="en-US"/>
        </a:p>
      </c:txPr>
    </c:title>
    <c:autoTitleDeleted val="0"/>
    <c:plotArea>
      <c:layout/>
      <c:barChart>
        <c:barDir val="col"/>
        <c:grouping val="clustered"/>
        <c:varyColors val="0"/>
        <c:ser>
          <c:idx val="0"/>
          <c:order val="0"/>
          <c:tx>
            <c:strRef>
              <c:f>Sheet1!$A$151</c:f>
              <c:strCache>
                <c:ptCount val="1"/>
                <c:pt idx="0">
                  <c:v>Zero-Shot</c:v>
                </c:pt>
              </c:strCache>
            </c:strRef>
          </c:tx>
          <c:spPr>
            <a:solidFill>
              <a:schemeClr val="accent1"/>
            </a:solidFill>
            <a:ln>
              <a:noFill/>
            </a:ln>
            <a:effectLst/>
          </c:spPr>
          <c:invertIfNegative val="0"/>
          <c:cat>
            <c:strRef>
              <c:f>Sheet1!$B$150</c:f>
              <c:strCache>
                <c:ptCount val="1"/>
                <c:pt idx="0">
                  <c:v>average</c:v>
                </c:pt>
              </c:strCache>
              <c:extLst/>
            </c:strRef>
          </c:cat>
          <c:val>
            <c:numRef>
              <c:f>Sheet1!$B$151</c:f>
              <c:numCache>
                <c:formatCode>General</c:formatCode>
                <c:ptCount val="1"/>
                <c:pt idx="0">
                  <c:v>0.25600000000000001</c:v>
                </c:pt>
              </c:numCache>
              <c:extLst/>
            </c:numRef>
          </c:val>
          <c:extLst>
            <c:ext xmlns:c16="http://schemas.microsoft.com/office/drawing/2014/chart" uri="{C3380CC4-5D6E-409C-BE32-E72D297353CC}">
              <c16:uniqueId val="{00000000-851C-40A4-8AE3-DD8BE47691B8}"/>
            </c:ext>
          </c:extLst>
        </c:ser>
        <c:ser>
          <c:idx val="1"/>
          <c:order val="1"/>
          <c:tx>
            <c:strRef>
              <c:f>Sheet1!$A$152</c:f>
              <c:strCache>
                <c:ptCount val="1"/>
                <c:pt idx="0">
                  <c:v>Struct2D Zero-Shot</c:v>
                </c:pt>
              </c:strCache>
            </c:strRef>
          </c:tx>
          <c:spPr>
            <a:solidFill>
              <a:schemeClr val="accent2"/>
            </a:solidFill>
            <a:ln>
              <a:noFill/>
            </a:ln>
            <a:effectLst/>
          </c:spPr>
          <c:invertIfNegative val="0"/>
          <c:cat>
            <c:strRef>
              <c:f>Sheet1!$B$150</c:f>
              <c:strCache>
                <c:ptCount val="1"/>
                <c:pt idx="0">
                  <c:v>average</c:v>
                </c:pt>
              </c:strCache>
              <c:extLst/>
            </c:strRef>
          </c:cat>
          <c:val>
            <c:numRef>
              <c:f>Sheet1!$B$152</c:f>
              <c:numCache>
                <c:formatCode>General</c:formatCode>
                <c:ptCount val="1"/>
                <c:pt idx="0">
                  <c:v>0.2</c:v>
                </c:pt>
              </c:numCache>
              <c:extLst/>
            </c:numRef>
          </c:val>
          <c:extLst>
            <c:ext xmlns:c16="http://schemas.microsoft.com/office/drawing/2014/chart" uri="{C3380CC4-5D6E-409C-BE32-E72D297353CC}">
              <c16:uniqueId val="{00000001-851C-40A4-8AE3-DD8BE47691B8}"/>
            </c:ext>
          </c:extLst>
        </c:ser>
        <c:ser>
          <c:idx val="2"/>
          <c:order val="2"/>
          <c:tx>
            <c:strRef>
              <c:f>Sheet1!$A$153</c:f>
              <c:strCache>
                <c:ptCount val="1"/>
                <c:pt idx="0">
                  <c:v>SFT Video format</c:v>
                </c:pt>
              </c:strCache>
            </c:strRef>
          </c:tx>
          <c:spPr>
            <a:solidFill>
              <a:schemeClr val="accent3"/>
            </a:solidFill>
            <a:ln>
              <a:noFill/>
            </a:ln>
            <a:effectLst/>
          </c:spPr>
          <c:invertIfNegative val="0"/>
          <c:cat>
            <c:strRef>
              <c:f>Sheet1!$B$150</c:f>
              <c:strCache>
                <c:ptCount val="1"/>
                <c:pt idx="0">
                  <c:v>average</c:v>
                </c:pt>
              </c:strCache>
              <c:extLst/>
            </c:strRef>
          </c:cat>
          <c:val>
            <c:numRef>
              <c:f>Sheet1!$B$153</c:f>
              <c:numCache>
                <c:formatCode>General</c:formatCode>
                <c:ptCount val="1"/>
                <c:pt idx="0">
                  <c:v>0.2</c:v>
                </c:pt>
              </c:numCache>
              <c:extLst/>
            </c:numRef>
          </c:val>
          <c:extLst>
            <c:ext xmlns:c16="http://schemas.microsoft.com/office/drawing/2014/chart" uri="{C3380CC4-5D6E-409C-BE32-E72D297353CC}">
              <c16:uniqueId val="{00000002-851C-40A4-8AE3-DD8BE47691B8}"/>
            </c:ext>
          </c:extLst>
        </c:ser>
        <c:ser>
          <c:idx val="3"/>
          <c:order val="3"/>
          <c:tx>
            <c:strRef>
              <c:f>Sheet1!$A$154</c:f>
              <c:strCache>
                <c:ptCount val="1"/>
                <c:pt idx="0">
                  <c:v>SFT Struct2D format</c:v>
                </c:pt>
              </c:strCache>
            </c:strRef>
          </c:tx>
          <c:spPr>
            <a:solidFill>
              <a:schemeClr val="accent4"/>
            </a:solidFill>
            <a:ln>
              <a:noFill/>
            </a:ln>
            <a:effectLst/>
          </c:spPr>
          <c:invertIfNegative val="0"/>
          <c:cat>
            <c:strRef>
              <c:f>Sheet1!$B$150</c:f>
              <c:strCache>
                <c:ptCount val="1"/>
                <c:pt idx="0">
                  <c:v>average</c:v>
                </c:pt>
              </c:strCache>
              <c:extLst/>
            </c:strRef>
          </c:cat>
          <c:val>
            <c:numRef>
              <c:f>Sheet1!$B$154</c:f>
              <c:numCache>
                <c:formatCode>General</c:formatCode>
                <c:ptCount val="1"/>
                <c:pt idx="0">
                  <c:v>0.2</c:v>
                </c:pt>
              </c:numCache>
              <c:extLst/>
            </c:numRef>
          </c:val>
          <c:extLst>
            <c:ext xmlns:c16="http://schemas.microsoft.com/office/drawing/2014/chart" uri="{C3380CC4-5D6E-409C-BE32-E72D297353CC}">
              <c16:uniqueId val="{00000003-851C-40A4-8AE3-DD8BE47691B8}"/>
            </c:ext>
          </c:extLst>
        </c:ser>
        <c:dLbls>
          <c:showLegendKey val="0"/>
          <c:showVal val="0"/>
          <c:showCatName val="0"/>
          <c:showSerName val="0"/>
          <c:showPercent val="0"/>
          <c:showBubbleSize val="0"/>
        </c:dLbls>
        <c:gapWidth val="219"/>
        <c:overlap val="-27"/>
        <c:axId val="552837663"/>
        <c:axId val="552838623"/>
      </c:barChart>
      <c:catAx>
        <c:axId val="552837663"/>
        <c:scaling>
          <c:orientation val="minMax"/>
        </c:scaling>
        <c:delete val="1"/>
        <c:axPos val="b"/>
        <c:numFmt formatCode="General" sourceLinked="1"/>
        <c:majorTickMark val="none"/>
        <c:minorTickMark val="none"/>
        <c:tickLblPos val="nextTo"/>
        <c:crossAx val="552838623"/>
        <c:crosses val="autoZero"/>
        <c:auto val="1"/>
        <c:lblAlgn val="ctr"/>
        <c:lblOffset val="100"/>
        <c:noMultiLvlLbl val="0"/>
      </c:catAx>
      <c:valAx>
        <c:axId val="552838623"/>
        <c:scaling>
          <c:orientation val="minMax"/>
          <c:max val="0.45"/>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552837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tx1"/>
      </a:solid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altLang="zh-CN" sz="1800" b="0" i="0" u="none" strike="noStrike" kern="1200" spc="0" baseline="0">
                <a:solidFill>
                  <a:sysClr val="windowText" lastClr="000000">
                    <a:lumMod val="65000"/>
                    <a:lumOff val="35000"/>
                  </a:sysClr>
                </a:solidFill>
              </a:rPr>
              <a:t>VSI-Bench Average Score</a:t>
            </a:r>
            <a:endParaRPr lang="zh-CN" altLang="en-US" sz="1800" b="0" i="0" u="none" strike="noStrike" kern="1200" spc="0" baseline="0">
              <a:solidFill>
                <a:sysClr val="windowText" lastClr="000000">
                  <a:lumMod val="65000"/>
                  <a:lumOff val="35000"/>
                </a:sysClr>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zh-CN" altLang="en-US"/>
        </a:p>
      </c:txPr>
    </c:title>
    <c:autoTitleDeleted val="0"/>
    <c:plotArea>
      <c:layout/>
      <c:barChart>
        <c:barDir val="col"/>
        <c:grouping val="clustered"/>
        <c:varyColors val="0"/>
        <c:ser>
          <c:idx val="0"/>
          <c:order val="0"/>
          <c:tx>
            <c:strRef>
              <c:f>Sheet1!$A$144</c:f>
              <c:strCache>
                <c:ptCount val="1"/>
                <c:pt idx="0">
                  <c:v>Zero-Shot</c:v>
                </c:pt>
              </c:strCache>
            </c:strRef>
          </c:tx>
          <c:spPr>
            <a:solidFill>
              <a:schemeClr val="accent1"/>
            </a:solidFill>
            <a:ln>
              <a:noFill/>
            </a:ln>
            <a:effectLst/>
          </c:spPr>
          <c:invertIfNegative val="0"/>
          <c:cat>
            <c:strRef>
              <c:f>Sheet1!$B$143</c:f>
              <c:strCache>
                <c:ptCount val="1"/>
                <c:pt idx="0">
                  <c:v>average</c:v>
                </c:pt>
              </c:strCache>
              <c:extLst/>
            </c:strRef>
          </c:cat>
          <c:val>
            <c:numRef>
              <c:f>Sheet1!$B$144</c:f>
              <c:numCache>
                <c:formatCode>General</c:formatCode>
                <c:ptCount val="1"/>
                <c:pt idx="0">
                  <c:v>0.25600000000000001</c:v>
                </c:pt>
              </c:numCache>
              <c:extLst/>
            </c:numRef>
          </c:val>
          <c:extLst>
            <c:ext xmlns:c16="http://schemas.microsoft.com/office/drawing/2014/chart" uri="{C3380CC4-5D6E-409C-BE32-E72D297353CC}">
              <c16:uniqueId val="{00000000-04A4-40EE-9D75-40D66F57C3C0}"/>
            </c:ext>
          </c:extLst>
        </c:ser>
        <c:ser>
          <c:idx val="1"/>
          <c:order val="1"/>
          <c:tx>
            <c:strRef>
              <c:f>Sheet1!$A$145</c:f>
              <c:strCache>
                <c:ptCount val="1"/>
                <c:pt idx="0">
                  <c:v>Struct2D Zero-Shot</c:v>
                </c:pt>
              </c:strCache>
            </c:strRef>
          </c:tx>
          <c:spPr>
            <a:solidFill>
              <a:schemeClr val="accent2"/>
            </a:solidFill>
            <a:ln>
              <a:noFill/>
            </a:ln>
            <a:effectLst/>
          </c:spPr>
          <c:invertIfNegative val="0"/>
          <c:cat>
            <c:strRef>
              <c:f>Sheet1!$B$143</c:f>
              <c:strCache>
                <c:ptCount val="1"/>
                <c:pt idx="0">
                  <c:v>average</c:v>
                </c:pt>
              </c:strCache>
              <c:extLst/>
            </c:strRef>
          </c:cat>
          <c:val>
            <c:numRef>
              <c:f>Sheet1!$B$145</c:f>
              <c:numCache>
                <c:formatCode>General</c:formatCode>
                <c:ptCount val="1"/>
                <c:pt idx="0">
                  <c:v>0.29399999999999998</c:v>
                </c:pt>
              </c:numCache>
              <c:extLst/>
            </c:numRef>
          </c:val>
          <c:extLst>
            <c:ext xmlns:c16="http://schemas.microsoft.com/office/drawing/2014/chart" uri="{C3380CC4-5D6E-409C-BE32-E72D297353CC}">
              <c16:uniqueId val="{00000001-04A4-40EE-9D75-40D66F57C3C0}"/>
            </c:ext>
          </c:extLst>
        </c:ser>
        <c:ser>
          <c:idx val="2"/>
          <c:order val="2"/>
          <c:tx>
            <c:strRef>
              <c:f>Sheet1!$A$146</c:f>
              <c:strCache>
                <c:ptCount val="1"/>
                <c:pt idx="0">
                  <c:v>SFT Video format</c:v>
                </c:pt>
              </c:strCache>
            </c:strRef>
          </c:tx>
          <c:spPr>
            <a:solidFill>
              <a:schemeClr val="accent3"/>
            </a:solidFill>
            <a:ln>
              <a:noFill/>
            </a:ln>
            <a:effectLst/>
          </c:spPr>
          <c:invertIfNegative val="0"/>
          <c:cat>
            <c:strRef>
              <c:f>Sheet1!$B$143</c:f>
              <c:strCache>
                <c:ptCount val="1"/>
                <c:pt idx="0">
                  <c:v>average</c:v>
                </c:pt>
              </c:strCache>
              <c:extLst/>
            </c:strRef>
          </c:cat>
          <c:val>
            <c:numRef>
              <c:f>Sheet1!$B$146</c:f>
              <c:numCache>
                <c:formatCode>General</c:formatCode>
                <c:ptCount val="1"/>
                <c:pt idx="0">
                  <c:v>0.2</c:v>
                </c:pt>
              </c:numCache>
              <c:extLst/>
            </c:numRef>
          </c:val>
          <c:extLst>
            <c:ext xmlns:c16="http://schemas.microsoft.com/office/drawing/2014/chart" uri="{C3380CC4-5D6E-409C-BE32-E72D297353CC}">
              <c16:uniqueId val="{00000002-04A4-40EE-9D75-40D66F57C3C0}"/>
            </c:ext>
          </c:extLst>
        </c:ser>
        <c:ser>
          <c:idx val="3"/>
          <c:order val="3"/>
          <c:tx>
            <c:strRef>
              <c:f>Sheet1!$A$147</c:f>
              <c:strCache>
                <c:ptCount val="1"/>
                <c:pt idx="0">
                  <c:v>SFT Struct2D format</c:v>
                </c:pt>
              </c:strCache>
            </c:strRef>
          </c:tx>
          <c:spPr>
            <a:solidFill>
              <a:schemeClr val="accent4"/>
            </a:solidFill>
            <a:ln>
              <a:noFill/>
            </a:ln>
            <a:effectLst/>
          </c:spPr>
          <c:invertIfNegative val="0"/>
          <c:cat>
            <c:strRef>
              <c:f>Sheet1!$B$143</c:f>
              <c:strCache>
                <c:ptCount val="1"/>
                <c:pt idx="0">
                  <c:v>average</c:v>
                </c:pt>
              </c:strCache>
              <c:extLst/>
            </c:strRef>
          </c:cat>
          <c:val>
            <c:numRef>
              <c:f>Sheet1!$B$147</c:f>
              <c:numCache>
                <c:formatCode>General</c:formatCode>
                <c:ptCount val="1"/>
                <c:pt idx="0">
                  <c:v>0.2</c:v>
                </c:pt>
              </c:numCache>
              <c:extLst/>
            </c:numRef>
          </c:val>
          <c:extLst>
            <c:ext xmlns:c16="http://schemas.microsoft.com/office/drawing/2014/chart" uri="{C3380CC4-5D6E-409C-BE32-E72D297353CC}">
              <c16:uniqueId val="{00000003-04A4-40EE-9D75-40D66F57C3C0}"/>
            </c:ext>
          </c:extLst>
        </c:ser>
        <c:dLbls>
          <c:showLegendKey val="0"/>
          <c:showVal val="0"/>
          <c:showCatName val="0"/>
          <c:showSerName val="0"/>
          <c:showPercent val="0"/>
          <c:showBubbleSize val="0"/>
        </c:dLbls>
        <c:gapWidth val="219"/>
        <c:overlap val="-27"/>
        <c:axId val="500862815"/>
        <c:axId val="500860895"/>
      </c:barChart>
      <c:catAx>
        <c:axId val="500862815"/>
        <c:scaling>
          <c:orientation val="minMax"/>
        </c:scaling>
        <c:delete val="1"/>
        <c:axPos val="b"/>
        <c:numFmt formatCode="General" sourceLinked="1"/>
        <c:majorTickMark val="none"/>
        <c:minorTickMark val="none"/>
        <c:tickLblPos val="nextTo"/>
        <c:crossAx val="500860895"/>
        <c:crosses val="autoZero"/>
        <c:auto val="1"/>
        <c:lblAlgn val="ctr"/>
        <c:lblOffset val="100"/>
        <c:noMultiLvlLbl val="0"/>
      </c:catAx>
      <c:valAx>
        <c:axId val="500860895"/>
        <c:scaling>
          <c:orientation val="minMax"/>
          <c:max val="0.45"/>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500862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tx1"/>
      </a:solid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altLang="zh-CN" sz="1800" b="0" i="0" u="none" strike="noStrike" kern="1200" spc="0" baseline="0">
                <a:solidFill>
                  <a:sysClr val="windowText" lastClr="000000">
                    <a:lumMod val="65000"/>
                    <a:lumOff val="35000"/>
                  </a:sysClr>
                </a:solidFill>
              </a:rPr>
              <a:t>VSI-Bench Average Score</a:t>
            </a:r>
            <a:endParaRPr lang="zh-CN" altLang="en-US" sz="1800" b="0" i="0" u="none" strike="noStrike" kern="1200" spc="0" baseline="0">
              <a:solidFill>
                <a:sysClr val="windowText" lastClr="000000">
                  <a:lumMod val="65000"/>
                  <a:lumOff val="35000"/>
                </a:sysClr>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zh-CN" altLang="en-US"/>
        </a:p>
      </c:txPr>
    </c:title>
    <c:autoTitleDeleted val="0"/>
    <c:plotArea>
      <c:layout/>
      <c:barChart>
        <c:barDir val="col"/>
        <c:grouping val="clustered"/>
        <c:varyColors val="0"/>
        <c:ser>
          <c:idx val="0"/>
          <c:order val="0"/>
          <c:tx>
            <c:strRef>
              <c:f>Sheet1!$A$137</c:f>
              <c:strCache>
                <c:ptCount val="1"/>
                <c:pt idx="0">
                  <c:v>Zero-Shot</c:v>
                </c:pt>
              </c:strCache>
            </c:strRef>
          </c:tx>
          <c:spPr>
            <a:solidFill>
              <a:schemeClr val="accent1"/>
            </a:solidFill>
            <a:ln>
              <a:noFill/>
            </a:ln>
            <a:effectLst/>
          </c:spPr>
          <c:invertIfNegative val="0"/>
          <c:cat>
            <c:strRef>
              <c:f>Sheet1!$B$136</c:f>
              <c:strCache>
                <c:ptCount val="1"/>
                <c:pt idx="0">
                  <c:v>average</c:v>
                </c:pt>
              </c:strCache>
              <c:extLst/>
            </c:strRef>
          </c:cat>
          <c:val>
            <c:numRef>
              <c:f>Sheet1!$B$137</c:f>
              <c:numCache>
                <c:formatCode>General</c:formatCode>
                <c:ptCount val="1"/>
                <c:pt idx="0">
                  <c:v>0.25600000000000001</c:v>
                </c:pt>
              </c:numCache>
              <c:extLst/>
            </c:numRef>
          </c:val>
          <c:extLst>
            <c:ext xmlns:c16="http://schemas.microsoft.com/office/drawing/2014/chart" uri="{C3380CC4-5D6E-409C-BE32-E72D297353CC}">
              <c16:uniqueId val="{00000000-0151-44DC-A43F-7A57B65C4DC8}"/>
            </c:ext>
          </c:extLst>
        </c:ser>
        <c:ser>
          <c:idx val="1"/>
          <c:order val="1"/>
          <c:tx>
            <c:strRef>
              <c:f>Sheet1!$A$138</c:f>
              <c:strCache>
                <c:ptCount val="1"/>
                <c:pt idx="0">
                  <c:v>Struct2D Zero-Shot</c:v>
                </c:pt>
              </c:strCache>
            </c:strRef>
          </c:tx>
          <c:spPr>
            <a:solidFill>
              <a:schemeClr val="accent2"/>
            </a:solidFill>
            <a:ln>
              <a:noFill/>
            </a:ln>
            <a:effectLst/>
          </c:spPr>
          <c:invertIfNegative val="0"/>
          <c:cat>
            <c:strRef>
              <c:f>Sheet1!$B$136</c:f>
              <c:strCache>
                <c:ptCount val="1"/>
                <c:pt idx="0">
                  <c:v>average</c:v>
                </c:pt>
              </c:strCache>
              <c:extLst/>
            </c:strRef>
          </c:cat>
          <c:val>
            <c:numRef>
              <c:f>Sheet1!$B$138</c:f>
              <c:numCache>
                <c:formatCode>General</c:formatCode>
                <c:ptCount val="1"/>
                <c:pt idx="0">
                  <c:v>0.29399999999999998</c:v>
                </c:pt>
              </c:numCache>
              <c:extLst/>
            </c:numRef>
          </c:val>
          <c:extLst>
            <c:ext xmlns:c16="http://schemas.microsoft.com/office/drawing/2014/chart" uri="{C3380CC4-5D6E-409C-BE32-E72D297353CC}">
              <c16:uniqueId val="{00000001-0151-44DC-A43F-7A57B65C4DC8}"/>
            </c:ext>
          </c:extLst>
        </c:ser>
        <c:ser>
          <c:idx val="2"/>
          <c:order val="2"/>
          <c:tx>
            <c:strRef>
              <c:f>Sheet1!$A$139</c:f>
              <c:strCache>
                <c:ptCount val="1"/>
                <c:pt idx="0">
                  <c:v>SFT Video format</c:v>
                </c:pt>
              </c:strCache>
            </c:strRef>
          </c:tx>
          <c:spPr>
            <a:solidFill>
              <a:schemeClr val="accent3"/>
            </a:solidFill>
            <a:ln>
              <a:noFill/>
            </a:ln>
            <a:effectLst/>
          </c:spPr>
          <c:invertIfNegative val="0"/>
          <c:cat>
            <c:strRef>
              <c:f>Sheet1!$B$136</c:f>
              <c:strCache>
                <c:ptCount val="1"/>
                <c:pt idx="0">
                  <c:v>average</c:v>
                </c:pt>
              </c:strCache>
              <c:extLst/>
            </c:strRef>
          </c:cat>
          <c:val>
            <c:numRef>
              <c:f>Sheet1!$B$139</c:f>
              <c:numCache>
                <c:formatCode>General</c:formatCode>
                <c:ptCount val="1"/>
                <c:pt idx="0">
                  <c:v>0.33899999999999997</c:v>
                </c:pt>
              </c:numCache>
              <c:extLst/>
            </c:numRef>
          </c:val>
          <c:extLst>
            <c:ext xmlns:c16="http://schemas.microsoft.com/office/drawing/2014/chart" uri="{C3380CC4-5D6E-409C-BE32-E72D297353CC}">
              <c16:uniqueId val="{00000002-0151-44DC-A43F-7A57B65C4DC8}"/>
            </c:ext>
          </c:extLst>
        </c:ser>
        <c:ser>
          <c:idx val="3"/>
          <c:order val="3"/>
          <c:tx>
            <c:strRef>
              <c:f>Sheet1!$A$140</c:f>
              <c:strCache>
                <c:ptCount val="1"/>
                <c:pt idx="0">
                  <c:v>SFT Struct2D format</c:v>
                </c:pt>
              </c:strCache>
            </c:strRef>
          </c:tx>
          <c:spPr>
            <a:solidFill>
              <a:schemeClr val="accent4"/>
            </a:solidFill>
            <a:ln>
              <a:noFill/>
            </a:ln>
            <a:effectLst/>
          </c:spPr>
          <c:invertIfNegative val="0"/>
          <c:cat>
            <c:strRef>
              <c:f>Sheet1!$B$136</c:f>
              <c:strCache>
                <c:ptCount val="1"/>
                <c:pt idx="0">
                  <c:v>average</c:v>
                </c:pt>
              </c:strCache>
              <c:extLst/>
            </c:strRef>
          </c:cat>
          <c:val>
            <c:numRef>
              <c:f>Sheet1!$B$140</c:f>
              <c:numCache>
                <c:formatCode>General</c:formatCode>
                <c:ptCount val="1"/>
                <c:pt idx="0">
                  <c:v>0.2</c:v>
                </c:pt>
              </c:numCache>
              <c:extLst/>
            </c:numRef>
          </c:val>
          <c:extLst>
            <c:ext xmlns:c16="http://schemas.microsoft.com/office/drawing/2014/chart" uri="{C3380CC4-5D6E-409C-BE32-E72D297353CC}">
              <c16:uniqueId val="{00000003-0151-44DC-A43F-7A57B65C4DC8}"/>
            </c:ext>
          </c:extLst>
        </c:ser>
        <c:dLbls>
          <c:showLegendKey val="0"/>
          <c:showVal val="0"/>
          <c:showCatName val="0"/>
          <c:showSerName val="0"/>
          <c:showPercent val="0"/>
          <c:showBubbleSize val="0"/>
        </c:dLbls>
        <c:gapWidth val="219"/>
        <c:overlap val="-27"/>
        <c:axId val="552893343"/>
        <c:axId val="552897183"/>
      </c:barChart>
      <c:catAx>
        <c:axId val="552893343"/>
        <c:scaling>
          <c:orientation val="minMax"/>
        </c:scaling>
        <c:delete val="1"/>
        <c:axPos val="b"/>
        <c:numFmt formatCode="General" sourceLinked="1"/>
        <c:majorTickMark val="none"/>
        <c:minorTickMark val="none"/>
        <c:tickLblPos val="nextTo"/>
        <c:crossAx val="552897183"/>
        <c:crosses val="autoZero"/>
        <c:auto val="1"/>
        <c:lblAlgn val="ctr"/>
        <c:lblOffset val="100"/>
        <c:noMultiLvlLbl val="0"/>
      </c:catAx>
      <c:valAx>
        <c:axId val="552897183"/>
        <c:scaling>
          <c:orientation val="minMax"/>
          <c:max val="0.45"/>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552893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tx1"/>
      </a:solidFill>
    </a:ln>
    <a:effectLst/>
  </c:spPr>
  <c:txPr>
    <a:bodyPr/>
    <a:lstStyle/>
    <a:p>
      <a:pPr>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altLang="zh-CN" sz="1800"/>
              <a:t>VSI-Bench Average</a:t>
            </a:r>
            <a:r>
              <a:rPr lang="en-US" altLang="zh-CN" sz="1800" baseline="0"/>
              <a:t> Score</a:t>
            </a:r>
            <a:endParaRPr lang="zh-CN" alt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zh-CN" altLang="en-US"/>
        </a:p>
      </c:txPr>
    </c:title>
    <c:autoTitleDeleted val="0"/>
    <c:plotArea>
      <c:layout/>
      <c:barChart>
        <c:barDir val="col"/>
        <c:grouping val="clustered"/>
        <c:varyColors val="0"/>
        <c:ser>
          <c:idx val="0"/>
          <c:order val="0"/>
          <c:tx>
            <c:strRef>
              <c:f>Sheet1!$A$130</c:f>
              <c:strCache>
                <c:ptCount val="1"/>
                <c:pt idx="0">
                  <c:v>Zero-Shot</c:v>
                </c:pt>
              </c:strCache>
            </c:strRef>
          </c:tx>
          <c:spPr>
            <a:solidFill>
              <a:schemeClr val="accent1"/>
            </a:solidFill>
            <a:ln>
              <a:noFill/>
            </a:ln>
            <a:effectLst/>
          </c:spPr>
          <c:invertIfNegative val="0"/>
          <c:cat>
            <c:strRef>
              <c:f>Sheet1!$B$129</c:f>
              <c:strCache>
                <c:ptCount val="1"/>
                <c:pt idx="0">
                  <c:v>average</c:v>
                </c:pt>
              </c:strCache>
              <c:extLst/>
            </c:strRef>
          </c:cat>
          <c:val>
            <c:numRef>
              <c:f>Sheet1!$B$130</c:f>
              <c:numCache>
                <c:formatCode>General</c:formatCode>
                <c:ptCount val="1"/>
                <c:pt idx="0">
                  <c:v>0.25600000000000001</c:v>
                </c:pt>
              </c:numCache>
              <c:extLst/>
            </c:numRef>
          </c:val>
          <c:extLst>
            <c:ext xmlns:c16="http://schemas.microsoft.com/office/drawing/2014/chart" uri="{C3380CC4-5D6E-409C-BE32-E72D297353CC}">
              <c16:uniqueId val="{00000000-3D2B-4C35-8529-2EB4B61DFF5D}"/>
            </c:ext>
          </c:extLst>
        </c:ser>
        <c:ser>
          <c:idx val="1"/>
          <c:order val="1"/>
          <c:tx>
            <c:strRef>
              <c:f>Sheet1!$A$131</c:f>
              <c:strCache>
                <c:ptCount val="1"/>
                <c:pt idx="0">
                  <c:v>Struct2D Zero-Shot</c:v>
                </c:pt>
              </c:strCache>
            </c:strRef>
          </c:tx>
          <c:spPr>
            <a:solidFill>
              <a:schemeClr val="accent2"/>
            </a:solidFill>
            <a:ln>
              <a:noFill/>
            </a:ln>
            <a:effectLst/>
          </c:spPr>
          <c:invertIfNegative val="0"/>
          <c:cat>
            <c:strRef>
              <c:f>Sheet1!$B$129</c:f>
              <c:strCache>
                <c:ptCount val="1"/>
                <c:pt idx="0">
                  <c:v>average</c:v>
                </c:pt>
              </c:strCache>
              <c:extLst/>
            </c:strRef>
          </c:cat>
          <c:val>
            <c:numRef>
              <c:f>Sheet1!$B$131</c:f>
              <c:numCache>
                <c:formatCode>General</c:formatCode>
                <c:ptCount val="1"/>
                <c:pt idx="0">
                  <c:v>0.29399999999999998</c:v>
                </c:pt>
              </c:numCache>
              <c:extLst/>
            </c:numRef>
          </c:val>
          <c:extLst>
            <c:ext xmlns:c16="http://schemas.microsoft.com/office/drawing/2014/chart" uri="{C3380CC4-5D6E-409C-BE32-E72D297353CC}">
              <c16:uniqueId val="{00000001-3D2B-4C35-8529-2EB4B61DFF5D}"/>
            </c:ext>
          </c:extLst>
        </c:ser>
        <c:ser>
          <c:idx val="2"/>
          <c:order val="2"/>
          <c:tx>
            <c:strRef>
              <c:f>Sheet1!$A$132</c:f>
              <c:strCache>
                <c:ptCount val="1"/>
                <c:pt idx="0">
                  <c:v>SFT Video format</c:v>
                </c:pt>
              </c:strCache>
            </c:strRef>
          </c:tx>
          <c:spPr>
            <a:solidFill>
              <a:schemeClr val="accent3"/>
            </a:solidFill>
            <a:ln>
              <a:noFill/>
            </a:ln>
            <a:effectLst/>
          </c:spPr>
          <c:invertIfNegative val="0"/>
          <c:cat>
            <c:strRef>
              <c:f>Sheet1!$B$129</c:f>
              <c:strCache>
                <c:ptCount val="1"/>
                <c:pt idx="0">
                  <c:v>average</c:v>
                </c:pt>
              </c:strCache>
              <c:extLst/>
            </c:strRef>
          </c:cat>
          <c:val>
            <c:numRef>
              <c:f>Sheet1!$B$132</c:f>
              <c:numCache>
                <c:formatCode>General</c:formatCode>
                <c:ptCount val="1"/>
                <c:pt idx="0">
                  <c:v>0.33899999999999997</c:v>
                </c:pt>
              </c:numCache>
              <c:extLst/>
            </c:numRef>
          </c:val>
          <c:extLst>
            <c:ext xmlns:c16="http://schemas.microsoft.com/office/drawing/2014/chart" uri="{C3380CC4-5D6E-409C-BE32-E72D297353CC}">
              <c16:uniqueId val="{00000002-3D2B-4C35-8529-2EB4B61DFF5D}"/>
            </c:ext>
          </c:extLst>
        </c:ser>
        <c:ser>
          <c:idx val="3"/>
          <c:order val="3"/>
          <c:tx>
            <c:strRef>
              <c:f>Sheet1!$A$133</c:f>
              <c:strCache>
                <c:ptCount val="1"/>
                <c:pt idx="0">
                  <c:v>SFT Struct2D format</c:v>
                </c:pt>
              </c:strCache>
            </c:strRef>
          </c:tx>
          <c:spPr>
            <a:solidFill>
              <a:schemeClr val="accent4"/>
            </a:solidFill>
            <a:ln>
              <a:noFill/>
            </a:ln>
            <a:effectLst/>
          </c:spPr>
          <c:invertIfNegative val="0"/>
          <c:cat>
            <c:strRef>
              <c:f>Sheet1!$B$129</c:f>
              <c:strCache>
                <c:ptCount val="1"/>
                <c:pt idx="0">
                  <c:v>average</c:v>
                </c:pt>
              </c:strCache>
              <c:extLst/>
            </c:strRef>
          </c:cat>
          <c:val>
            <c:numRef>
              <c:f>Sheet1!$B$133</c:f>
              <c:numCache>
                <c:formatCode>General</c:formatCode>
                <c:ptCount val="1"/>
                <c:pt idx="0">
                  <c:v>0.40600000000000003</c:v>
                </c:pt>
              </c:numCache>
              <c:extLst/>
            </c:numRef>
          </c:val>
          <c:extLst>
            <c:ext xmlns:c16="http://schemas.microsoft.com/office/drawing/2014/chart" uri="{C3380CC4-5D6E-409C-BE32-E72D297353CC}">
              <c16:uniqueId val="{00000003-3D2B-4C35-8529-2EB4B61DFF5D}"/>
            </c:ext>
          </c:extLst>
        </c:ser>
        <c:dLbls>
          <c:showLegendKey val="0"/>
          <c:showVal val="0"/>
          <c:showCatName val="0"/>
          <c:showSerName val="0"/>
          <c:showPercent val="0"/>
          <c:showBubbleSize val="0"/>
        </c:dLbls>
        <c:gapWidth val="219"/>
        <c:overlap val="-27"/>
        <c:axId val="552826143"/>
        <c:axId val="552838143"/>
      </c:barChart>
      <c:catAx>
        <c:axId val="552826143"/>
        <c:scaling>
          <c:orientation val="minMax"/>
        </c:scaling>
        <c:delete val="1"/>
        <c:axPos val="b"/>
        <c:numFmt formatCode="General" sourceLinked="1"/>
        <c:majorTickMark val="none"/>
        <c:minorTickMark val="none"/>
        <c:tickLblPos val="nextTo"/>
        <c:crossAx val="552838143"/>
        <c:crosses val="autoZero"/>
        <c:auto val="1"/>
        <c:lblAlgn val="ctr"/>
        <c:lblOffset val="100"/>
        <c:noMultiLvlLbl val="0"/>
      </c:catAx>
      <c:valAx>
        <c:axId val="552838143"/>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CN"/>
          </a:p>
        </c:txPr>
        <c:crossAx val="552826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tx1"/>
      </a:solid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BB955-B10B-412F-AF27-5A0AF1696DE3}" type="datetimeFigureOut">
              <a:rPr lang="zh-CN" altLang="en-US" smtClean="0"/>
              <a:t>2025/11/21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65D7F-2726-4B73-83E7-DCCBE88704FC}" type="slidenum">
              <a:rPr lang="zh-CN" altLang="en-US" smtClean="0"/>
              <a:t>‹#›</a:t>
            </a:fld>
            <a:endParaRPr lang="zh-CN" altLang="en-US"/>
          </a:p>
        </p:txBody>
      </p:sp>
    </p:spTree>
    <p:extLst>
      <p:ext uri="{BB962C8B-B14F-4D97-AF65-F5344CB8AC3E}">
        <p14:creationId xmlns:p14="http://schemas.microsoft.com/office/powerpoint/2010/main" val="4191255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Hi everyone, I’m Hanhui Wang from Northeastern University.</a:t>
            </a:r>
            <a:br>
              <a:rPr lang="en-US" altLang="zh-CN" dirty="0"/>
            </a:br>
            <a:r>
              <a:rPr lang="en-US" altLang="zh-CN" dirty="0"/>
              <a:t>Today, I’m excited to share our work on </a:t>
            </a:r>
            <a:r>
              <a:rPr lang="en-US" altLang="zh-CN" b="1" dirty="0"/>
              <a:t>Struct2D</a:t>
            </a:r>
            <a:r>
              <a:rPr lang="en-US" altLang="zh-CN" dirty="0"/>
              <a:t>—a perception-guided framework for spatial reasoning in </a:t>
            </a:r>
            <a:r>
              <a:rPr lang="en-US" altLang="zh-CN" b="1" dirty="0"/>
              <a:t>multimodal large language models</a:t>
            </a:r>
            <a:r>
              <a:rPr lang="en-US" altLang="zh-CN" dirty="0"/>
              <a:t>, or MLLMs.</a:t>
            </a:r>
            <a:br>
              <a:rPr lang="en-US" altLang="zh-CN" dirty="0"/>
            </a:br>
            <a:endParaRPr lang="zh-CN" altLang="en-US" dirty="0"/>
          </a:p>
        </p:txBody>
      </p:sp>
      <p:sp>
        <p:nvSpPr>
          <p:cNvPr id="4" name="灯片编号占位符 3"/>
          <p:cNvSpPr>
            <a:spLocks noGrp="1"/>
          </p:cNvSpPr>
          <p:nvPr>
            <p:ph type="sldNum" sz="quarter" idx="5"/>
          </p:nvPr>
        </p:nvSpPr>
        <p:spPr/>
        <p:txBody>
          <a:bodyPr/>
          <a:lstStyle/>
          <a:p>
            <a:fld id="{3880F428-88EE-4375-AB39-C4BD60A38367}" type="slidenum">
              <a:rPr lang="zh-CN" altLang="en-US" smtClean="0"/>
              <a:t>1</a:t>
            </a:fld>
            <a:endParaRPr lang="zh-CN" altLang="en-US"/>
          </a:p>
        </p:txBody>
      </p:sp>
    </p:spTree>
    <p:extLst>
      <p:ext uri="{BB962C8B-B14F-4D97-AF65-F5344CB8AC3E}">
        <p14:creationId xmlns:p14="http://schemas.microsoft.com/office/powerpoint/2010/main" val="3098561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A5307-0981-095B-3106-FDBFAEFF568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E281EF5-AAC8-2973-6156-1CA17F1A9C3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E89002B-6DA7-9F0D-AB96-604964469E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To conclude, </a:t>
            </a:r>
            <a:r>
              <a:rPr lang="en-US" altLang="zh-CN" b="1" dirty="0"/>
              <a:t>[CLICK] </a:t>
            </a:r>
            <a:endParaRPr lang="en-US" altLang="zh-CN" dirty="0"/>
          </a:p>
          <a:p>
            <a:r>
              <a:rPr lang="en-US" altLang="zh-CN" dirty="0"/>
              <a:t>we identified that a reliable mental model is crucial for MLLMs to perform 3D spatial reasoning because raw video frames only provide partial glimpses, and the model never sees a coherent global structure. </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 </a:t>
            </a:r>
            <a:endParaRPr lang="en-US" altLang="zh-CN" dirty="0"/>
          </a:p>
          <a:p>
            <a:r>
              <a:rPr lang="en-US" altLang="zh-CN" dirty="0"/>
              <a:t>Struct2D solves this by giving the model a structured 2D representation that encodes exactly the spatial cues needed for building such a mental model—geometry, layout, and egocentric alignment. </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 </a:t>
            </a:r>
            <a:endParaRPr lang="en-US" altLang="zh-CN" dirty="0"/>
          </a:p>
          <a:p>
            <a:r>
              <a:rPr lang="en-US" altLang="zh-CN" dirty="0"/>
              <a:t>The finetuned models on Struct2D-Set further demonstrates that Struct2D works in two complementary ways:  as a zero-shot prompting strategy, and as a training interface.</a:t>
            </a:r>
          </a:p>
        </p:txBody>
      </p:sp>
      <p:sp>
        <p:nvSpPr>
          <p:cNvPr id="4" name="灯片编号占位符 3">
            <a:extLst>
              <a:ext uri="{FF2B5EF4-FFF2-40B4-BE49-F238E27FC236}">
                <a16:creationId xmlns:a16="http://schemas.microsoft.com/office/drawing/2014/main" id="{2E4447ED-A6FC-4632-8CFC-A60CE6E39A95}"/>
              </a:ext>
            </a:extLst>
          </p:cNvPr>
          <p:cNvSpPr>
            <a:spLocks noGrp="1"/>
          </p:cNvSpPr>
          <p:nvPr>
            <p:ph type="sldNum" sz="quarter" idx="5"/>
          </p:nvPr>
        </p:nvSpPr>
        <p:spPr/>
        <p:txBody>
          <a:bodyPr/>
          <a:lstStyle/>
          <a:p>
            <a:fld id="{E1C65D7F-2726-4B73-83E7-DCCBE88704FC}" type="slidenum">
              <a:rPr lang="zh-CN" altLang="en-US" smtClean="0"/>
              <a:t>10</a:t>
            </a:fld>
            <a:endParaRPr lang="zh-CN" altLang="en-US"/>
          </a:p>
        </p:txBody>
      </p:sp>
    </p:spTree>
    <p:extLst>
      <p:ext uri="{BB962C8B-B14F-4D97-AF65-F5344CB8AC3E}">
        <p14:creationId xmlns:p14="http://schemas.microsoft.com/office/powerpoint/2010/main" val="3604233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24E8-9963-5870-0EC8-40A33FF5A87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CD1E523-0948-9087-F52D-19ED610C651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4A6C49B-7093-CCB6-E017-4E0FB2CA4538}"/>
              </a:ext>
            </a:extLst>
          </p:cNvPr>
          <p:cNvSpPr>
            <a:spLocks noGrp="1"/>
          </p:cNvSpPr>
          <p:nvPr>
            <p:ph type="body" idx="1"/>
          </p:nvPr>
        </p:nvSpPr>
        <p:spPr/>
        <p:txBody>
          <a:bodyPr/>
          <a:lstStyle/>
          <a:p>
            <a:r>
              <a:rPr lang="en-US" altLang="zh-CN" dirty="0"/>
              <a:t>“Now I’ll end with a few limitations and future directions.”</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 </a:t>
            </a:r>
            <a:endParaRPr lang="en-US" altLang="zh-CN" dirty="0"/>
          </a:p>
          <a:p>
            <a:r>
              <a:rPr lang="en-US" altLang="zh-CN" dirty="0"/>
              <a:t>“First, perception remains a key bottleneck. Our pipeline relies on offline reconstruction and object detection, and as shown on the left, noisy detections lead to a large drop in performance compared with ground-truth metadata. Improving the perception front-end is essential future step for stronger spatial reasoning.”</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 </a:t>
            </a:r>
            <a:endParaRPr lang="en-US" altLang="zh-CN" dirty="0"/>
          </a:p>
          <a:p>
            <a:r>
              <a:rPr lang="en-US" altLang="zh-CN" dirty="0"/>
              <a:t>“Second, even with Struct2D prompting and Struct2D-Set finetuning, there is still a noticeable gap between open-source models and the best proprietary systems. Future work may explore reinforcement learning or more advanced training strategies to further enhance open-source MLLMs’ reasoning abilities.”</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 </a:t>
            </a:r>
            <a:endParaRPr lang="en-US" altLang="zh-CN" dirty="0"/>
          </a:p>
          <a:p>
            <a:r>
              <a:rPr lang="en-US" altLang="zh-CN" dirty="0"/>
              <a:t>“Finally, Struct2D focuses on static scenes. It does not yet reason about temporal dynamics—such as moving objects or changes across views. Extending Struct2D to temporal spatial reasoning is an important future direction.”</a:t>
            </a:r>
          </a:p>
          <a:p>
            <a:endParaRPr lang="en-US" altLang="zh-CN" dirty="0"/>
          </a:p>
          <a:p>
            <a:r>
              <a:rPr lang="en-US" altLang="zh-CN" dirty="0"/>
              <a:t>So in summary, improving perception, boosting open-source reasoning capabilities, and incorporating temporal reasoning are the three main opportunities going forward.</a:t>
            </a:r>
          </a:p>
          <a:p>
            <a:endParaRPr lang="en-US" altLang="zh-CN" dirty="0"/>
          </a:p>
        </p:txBody>
      </p:sp>
      <p:sp>
        <p:nvSpPr>
          <p:cNvPr id="4" name="灯片编号占位符 3">
            <a:extLst>
              <a:ext uri="{FF2B5EF4-FFF2-40B4-BE49-F238E27FC236}">
                <a16:creationId xmlns:a16="http://schemas.microsoft.com/office/drawing/2014/main" id="{187CF792-14BC-7FA3-485C-8BF609438F02}"/>
              </a:ext>
            </a:extLst>
          </p:cNvPr>
          <p:cNvSpPr>
            <a:spLocks noGrp="1"/>
          </p:cNvSpPr>
          <p:nvPr>
            <p:ph type="sldNum" sz="quarter" idx="5"/>
          </p:nvPr>
        </p:nvSpPr>
        <p:spPr/>
        <p:txBody>
          <a:bodyPr/>
          <a:lstStyle/>
          <a:p>
            <a:fld id="{E1C65D7F-2726-4B73-83E7-DCCBE88704FC}" type="slidenum">
              <a:rPr lang="zh-CN" altLang="en-US" smtClean="0"/>
              <a:t>11</a:t>
            </a:fld>
            <a:endParaRPr lang="zh-CN" altLang="en-US"/>
          </a:p>
        </p:txBody>
      </p:sp>
    </p:spTree>
    <p:extLst>
      <p:ext uri="{BB962C8B-B14F-4D97-AF65-F5344CB8AC3E}">
        <p14:creationId xmlns:p14="http://schemas.microsoft.com/office/powerpoint/2010/main" val="2030816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BFEA2-DE4A-B14C-6647-26FF28FDB3F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D90FE48-3764-FE99-162D-1D18447F360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036A730-5284-21C6-0F79-503B27FE3108}"/>
              </a:ext>
            </a:extLst>
          </p:cNvPr>
          <p:cNvSpPr>
            <a:spLocks noGrp="1"/>
          </p:cNvSpPr>
          <p:nvPr>
            <p:ph type="body" idx="1"/>
          </p:nvPr>
        </p:nvSpPr>
        <p:spPr/>
        <p:txBody>
          <a:bodyPr/>
          <a:lstStyle/>
          <a:p>
            <a:r>
              <a:rPr lang="en-US" altLang="zh-CN" dirty="0"/>
              <a:t>And that wraps up my talk. Thanks so much for your attention!</a:t>
            </a:r>
            <a:br>
              <a:rPr lang="en-US" altLang="zh-CN" dirty="0"/>
            </a:br>
            <a:r>
              <a:rPr lang="en-US" altLang="zh-CN" dirty="0"/>
              <a:t>I’m happy to take any questions—and feel free to stop by our poster if you'd like to chat more.</a:t>
            </a:r>
            <a:endParaRPr lang="zh-CN" altLang="en-US" dirty="0"/>
          </a:p>
        </p:txBody>
      </p:sp>
      <p:sp>
        <p:nvSpPr>
          <p:cNvPr id="4" name="灯片编号占位符 3">
            <a:extLst>
              <a:ext uri="{FF2B5EF4-FFF2-40B4-BE49-F238E27FC236}">
                <a16:creationId xmlns:a16="http://schemas.microsoft.com/office/drawing/2014/main" id="{DC47BA71-468E-5DEB-06F2-CDA1041156E1}"/>
              </a:ext>
            </a:extLst>
          </p:cNvPr>
          <p:cNvSpPr>
            <a:spLocks noGrp="1"/>
          </p:cNvSpPr>
          <p:nvPr>
            <p:ph type="sldNum" sz="quarter" idx="5"/>
          </p:nvPr>
        </p:nvSpPr>
        <p:spPr/>
        <p:txBody>
          <a:bodyPr/>
          <a:lstStyle/>
          <a:p>
            <a:fld id="{3880F428-88EE-4375-AB39-C4BD60A38367}" type="slidenum">
              <a:rPr lang="zh-CN" altLang="en-US" smtClean="0"/>
              <a:t>12</a:t>
            </a:fld>
            <a:endParaRPr lang="zh-CN" altLang="en-US"/>
          </a:p>
        </p:txBody>
      </p:sp>
    </p:spTree>
    <p:extLst>
      <p:ext uri="{BB962C8B-B14F-4D97-AF65-F5344CB8AC3E}">
        <p14:creationId xmlns:p14="http://schemas.microsoft.com/office/powerpoint/2010/main" val="3601050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2ED27-7323-A389-A5C1-D908B3946A1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3664D87-3F62-1279-7BA1-7523DEA1514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1FD76C6-2D33-FC82-47BC-B5430ED416A8}"/>
              </a:ext>
            </a:extLst>
          </p:cNvPr>
          <p:cNvSpPr>
            <a:spLocks noGrp="1"/>
          </p:cNvSpPr>
          <p:nvPr>
            <p:ph type="body" idx="1"/>
          </p:nvPr>
        </p:nvSpPr>
        <p:spPr/>
        <p:txBody>
          <a:bodyPr/>
          <a:lstStyle/>
          <a:p>
            <a:r>
              <a:rPr lang="en-US" altLang="zh-CN" dirty="0"/>
              <a:t>Here, we show some ablation studies to better understand what design choices helped the most during tuning and evaluation.</a:t>
            </a:r>
          </a:p>
          <a:p>
            <a:endParaRPr lang="en-US" altLang="zh-CN" dirty="0"/>
          </a:p>
          <a:p>
            <a:r>
              <a:rPr lang="en-US" altLang="zh-CN" dirty="0"/>
              <a:t>First, in the </a:t>
            </a:r>
            <a:r>
              <a:rPr lang="en-US" altLang="zh-CN" b="1" dirty="0"/>
              <a:t>tuning phase</a:t>
            </a:r>
            <a:r>
              <a:rPr lang="en-US" altLang="zh-CN" dirty="0"/>
              <a:t>, we compare using regular QA pairs versus using </a:t>
            </a:r>
            <a:r>
              <a:rPr lang="en-US" altLang="zh-CN" b="1" dirty="0"/>
              <a:t>augmented QA</a:t>
            </a:r>
            <a:r>
              <a:rPr lang="en-US" altLang="zh-CN" dirty="0"/>
              <a:t> that explicitly include a reasoning process before the answer. Note that for the regular QA tuning, we infer without the think mode. As shown on the top row, adding reasoning-style QA provides a clear boost across all tasks—especially in </a:t>
            </a:r>
            <a:r>
              <a:rPr lang="en-US" altLang="zh-CN" b="1" dirty="0"/>
              <a:t>relative direction</a:t>
            </a:r>
            <a:r>
              <a:rPr lang="en-US" altLang="zh-CN" dirty="0"/>
              <a:t>, where performance jumps from </a:t>
            </a:r>
            <a:r>
              <a:rPr lang="en-US" altLang="zh-CN" b="1" dirty="0"/>
              <a:t>14.7 to 42.2</a:t>
            </a:r>
            <a:r>
              <a:rPr lang="en-US" altLang="zh-CN" dirty="0"/>
              <a:t>.</a:t>
            </a:r>
          </a:p>
          <a:p>
            <a:r>
              <a:rPr lang="en-US" altLang="zh-CN" dirty="0"/>
              <a:t>This confirms that giving the model access to </a:t>
            </a:r>
            <a:r>
              <a:rPr lang="en-US" altLang="zh-CN" b="1" dirty="0"/>
              <a:t>structured reasoning chains during training</a:t>
            </a:r>
            <a:r>
              <a:rPr lang="en-US" altLang="zh-CN" dirty="0"/>
              <a:t> helps it learn much better for spatial reasoning tasks.</a:t>
            </a:r>
          </a:p>
          <a:p>
            <a:endParaRPr lang="en-US" altLang="zh-CN" dirty="0"/>
          </a:p>
          <a:p>
            <a:endParaRPr lang="en-US" altLang="zh-CN" dirty="0"/>
          </a:p>
          <a:p>
            <a:r>
              <a:rPr lang="en-US" altLang="zh-CN" dirty="0"/>
              <a:t>Second, in the </a:t>
            </a:r>
            <a:r>
              <a:rPr lang="en-US" altLang="zh-CN" b="1" dirty="0"/>
              <a:t>evaluation phase</a:t>
            </a:r>
            <a:r>
              <a:rPr lang="en-US" altLang="zh-CN" dirty="0"/>
              <a:t>, we look at whether encouraging the model to "think first, then answer"—by adding a </a:t>
            </a:r>
            <a:r>
              <a:rPr lang="en-US" altLang="zh-CN" sz="1200" kern="1200" dirty="0">
                <a:solidFill>
                  <a:schemeClr val="tx1"/>
                </a:solidFill>
                <a:latin typeface="+mn-lt"/>
                <a:ea typeface="+mn-ea"/>
                <a:cs typeface="+mn-cs"/>
              </a:rPr>
              <a:t>&lt;think&gt;</a:t>
            </a:r>
            <a:r>
              <a:rPr lang="en-US" altLang="zh-CN" dirty="0"/>
              <a:t> instruction—makes a difference.</a:t>
            </a:r>
          </a:p>
          <a:p>
            <a:r>
              <a:rPr lang="en-US" altLang="zh-CN" dirty="0"/>
              <a:t>While the average score stays roughly the same, we do observe consistent gains on </a:t>
            </a:r>
            <a:r>
              <a:rPr lang="en-US" altLang="zh-CN" b="1" dirty="0"/>
              <a:t>spatially reasoning demanding tasks</a:t>
            </a:r>
            <a:r>
              <a:rPr lang="en-US" altLang="zh-CN" dirty="0"/>
              <a:t> like relative direction and route planning.</a:t>
            </a:r>
            <a:br>
              <a:rPr lang="en-US" altLang="zh-CN" dirty="0"/>
            </a:br>
            <a:r>
              <a:rPr lang="en-US" altLang="zh-CN" dirty="0"/>
              <a:t>So even though this strategy doesn’t boost all metrics, it’s still a useful option when dealing with more complex examples.</a:t>
            </a:r>
          </a:p>
          <a:p>
            <a:endParaRPr lang="en-US" altLang="zh-CN" dirty="0"/>
          </a:p>
          <a:p>
            <a:endParaRPr lang="en-US" altLang="zh-CN" dirty="0"/>
          </a:p>
          <a:p>
            <a:r>
              <a:rPr lang="en-US" altLang="zh-CN" dirty="0"/>
              <a:t>Overall, these insights show that both </a:t>
            </a:r>
            <a:r>
              <a:rPr lang="en-US" altLang="zh-CN" b="1" dirty="0"/>
              <a:t>how we teach the model</a:t>
            </a:r>
            <a:r>
              <a:rPr lang="en-US" altLang="zh-CN" dirty="0"/>
              <a:t> and </a:t>
            </a:r>
            <a:r>
              <a:rPr lang="en-US" altLang="zh-CN" b="1" dirty="0"/>
              <a:t>how we ask questions</a:t>
            </a:r>
            <a:r>
              <a:rPr lang="en-US" altLang="zh-CN" dirty="0"/>
              <a:t> matter a lot when it comes to enabling spatial reasoning in MLLMs.</a:t>
            </a:r>
          </a:p>
          <a:p>
            <a:endParaRPr lang="en-US" altLang="zh-CN" dirty="0"/>
          </a:p>
        </p:txBody>
      </p:sp>
      <p:sp>
        <p:nvSpPr>
          <p:cNvPr id="4" name="灯片编号占位符 3">
            <a:extLst>
              <a:ext uri="{FF2B5EF4-FFF2-40B4-BE49-F238E27FC236}">
                <a16:creationId xmlns:a16="http://schemas.microsoft.com/office/drawing/2014/main" id="{FB2D20FC-0510-65B1-723C-BEC0C89C670E}"/>
              </a:ext>
            </a:extLst>
          </p:cNvPr>
          <p:cNvSpPr>
            <a:spLocks noGrp="1"/>
          </p:cNvSpPr>
          <p:nvPr>
            <p:ph type="sldNum" sz="quarter" idx="5"/>
          </p:nvPr>
        </p:nvSpPr>
        <p:spPr/>
        <p:txBody>
          <a:bodyPr/>
          <a:lstStyle/>
          <a:p>
            <a:fld id="{E1C65D7F-2726-4B73-83E7-DCCBE88704FC}" type="slidenum">
              <a:rPr lang="zh-CN" altLang="en-US" smtClean="0"/>
              <a:t>13</a:t>
            </a:fld>
            <a:endParaRPr lang="zh-CN" altLang="en-US"/>
          </a:p>
        </p:txBody>
      </p:sp>
    </p:spTree>
    <p:extLst>
      <p:ext uri="{BB962C8B-B14F-4D97-AF65-F5344CB8AC3E}">
        <p14:creationId xmlns:p14="http://schemas.microsoft.com/office/powerpoint/2010/main" val="93477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Spatial reasoning is a fundamental capability for intelligent agents to operate effectively in the physical world. To act meaningfully, an agent doesn’t just need to recognize objects—it also needs to understand where those objects are, how they’re positioned relative to each other, and how to make decisions based on that 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example, imagine being given this video clip and asked: “If I’m standing by the stove and facing the tv, where is the sofa? This goes beyond perception; it also requires reasoning under </a:t>
            </a:r>
            <a:r>
              <a:rPr lang="en-US" altLang="zh-CN" b="1" dirty="0"/>
              <a:t>egocentric constraints</a:t>
            </a:r>
            <a:r>
              <a:rPr lang="en-US" altLang="zh-CN" dirty="0"/>
              <a:t>, understanding </a:t>
            </a:r>
            <a:r>
              <a:rPr lang="en-US" altLang="zh-CN" b="1" dirty="0"/>
              <a:t>relative directions</a:t>
            </a:r>
            <a:r>
              <a:rPr lang="en-US" altLang="zh-CN" dirty="0"/>
              <a:t>, and forming a mental model of the </a:t>
            </a:r>
            <a:r>
              <a:rPr lang="en-US" altLang="zh-CN" b="1" dirty="0"/>
              <a:t>global layout</a:t>
            </a:r>
            <a:r>
              <a:rPr lang="en-US" altLang="zh-CN" dirty="0"/>
              <a:t> of the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 </a:t>
            </a:r>
            <a:r>
              <a:rPr lang="en-US" altLang="zh-CN" dirty="0"/>
              <a:t>Tasks like this come up all the time in manipulation, navigation, and interaction. So building a strong spatial reasoning ability into our AI systems is essential for any form of intelligent agents.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E1C65D7F-2726-4B73-83E7-DCCBE88704FC}" type="slidenum">
              <a:rPr lang="zh-CN" altLang="en-US" smtClean="0"/>
              <a:t>2</a:t>
            </a:fld>
            <a:endParaRPr lang="zh-CN" altLang="en-US"/>
          </a:p>
        </p:txBody>
      </p:sp>
    </p:spTree>
    <p:extLst>
      <p:ext uri="{BB962C8B-B14F-4D97-AF65-F5344CB8AC3E}">
        <p14:creationId xmlns:p14="http://schemas.microsoft.com/office/powerpoint/2010/main" val="235076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 now we naturally ask if strong AI systems like MLLMs are able to perform spatial reasoning. Let’s first look at something they can already do extremely well: simple 2D visual reasoning.</a:t>
            </a:r>
          </a:p>
          <a:p>
            <a:endParaRPr lang="en-US" altLang="zh-CN" dirty="0"/>
          </a:p>
          <a:p>
            <a:r>
              <a:rPr lang="en-US" altLang="zh-CN" dirty="0"/>
              <a:t>When all the relevant information is contained in a single image—like this hamburger example—the model does great.</a:t>
            </a:r>
          </a:p>
          <a:p>
            <a:r>
              <a:rPr lang="en-US" altLang="zh-CN" dirty="0"/>
              <a:t>I can ask: ‘I’m a vegetarian. Is this okay for me to eat?’</a:t>
            </a:r>
          </a:p>
          <a:p>
            <a:r>
              <a:rPr lang="en-US" altLang="zh-CN" dirty="0"/>
              <a:t>The model recognizes the ingredients, applies basic knowledge, and gives the correct answer immediately. </a:t>
            </a:r>
            <a:r>
              <a:rPr lang="en-US" altLang="zh-CN" b="1" dirty="0"/>
              <a:t>[CLICK]</a:t>
            </a:r>
          </a:p>
          <a:p>
            <a:r>
              <a:rPr lang="en-US" altLang="zh-CN" dirty="0"/>
              <a:t>This is because it has complete perception and sufficient context at the very beginning. </a:t>
            </a:r>
            <a:r>
              <a:rPr lang="en-US" altLang="zh-CN" b="1" dirty="0"/>
              <a:t>[CLICK]</a:t>
            </a:r>
          </a:p>
          <a:p>
            <a:endParaRPr lang="en-US" altLang="zh-CN" dirty="0"/>
          </a:p>
          <a:p>
            <a:r>
              <a:rPr lang="en-US" altLang="zh-CN" dirty="0"/>
              <a:t>But when we move to 3D spatial reasoning, the situation changes dramatically.</a:t>
            </a:r>
            <a:br>
              <a:rPr lang="en-US" altLang="zh-CN" dirty="0"/>
            </a:br>
            <a:r>
              <a:rPr lang="en-US" altLang="zh-CN" dirty="0"/>
              <a:t>Here we give the model a short sequence of egocentric video frames and ask the direction question earlier. </a:t>
            </a:r>
            <a:r>
              <a:rPr lang="en-US" altLang="zh-CN" b="1" dirty="0"/>
              <a:t>[CLICK] </a:t>
            </a:r>
            <a:r>
              <a:rPr lang="en-US" altLang="zh-CN" dirty="0"/>
              <a:t>The model might fail to answer correctly.</a:t>
            </a:r>
            <a:endParaRPr lang="en-US" altLang="zh-CN" b="1"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By comparing with the 2D case, </a:t>
            </a:r>
            <a:r>
              <a:rPr lang="en-US" altLang="zh-CN"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identify two crucial issues for MLLMs to perform spatial reasoning: </a:t>
            </a:r>
            <a:r>
              <a:rPr lang="en-US" altLang="zh-CN"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incomplete perception</a:t>
            </a:r>
            <a:r>
              <a:rPr lang="en-US" altLang="zh-CN" b="1" dirty="0"/>
              <a:t>[CLICK]</a:t>
            </a:r>
          </a:p>
          <a:p>
            <a:r>
              <a:rPr lang="en-US" altLang="zh-CN" dirty="0"/>
              <a:t> and lack of global context.</a:t>
            </a:r>
          </a:p>
          <a:p>
            <a:endParaRPr lang="en-US" altLang="zh-CN" dirty="0"/>
          </a:p>
          <a:p>
            <a:r>
              <a:rPr lang="en-US" altLang="zh-CN" dirty="0"/>
              <a:t>First, MLLMs typically rely on sampled frames from videos, which may be sampled too sparsely and from too limited viewpoints. This makes them prone to missing important spatial cues. For instance, imagine a chair tucked under a table. The chair might be completely occluded in the sampled frames—leading the model to mistakenly assume that area is empty. </a:t>
            </a:r>
          </a:p>
          <a:p>
            <a:endParaRPr lang="en-US" altLang="zh-CN" dirty="0"/>
          </a:p>
          <a:p>
            <a:r>
              <a:rPr lang="en-US" altLang="zh-CN" dirty="0"/>
              <a:t>Second, even when objects are visible, these frame inputs often only capture local context, not the global structure of the space. Without a consistent top-down or holistic representation, the model is forced to guess based on fragmented views, something that current MLLMs are not yet good at, and might even hallucinate on. </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These two issues actually point to the same underlying problem: </a:t>
            </a:r>
            <a:r>
              <a:rPr lang="en-US" altLang="zh-CN" b="1" dirty="0"/>
              <a:t>[CLICK]</a:t>
            </a:r>
          </a:p>
          <a:p>
            <a:r>
              <a:rPr lang="en-US" altLang="zh-CN" dirty="0"/>
              <a:t>the model fails to form a reliable mental model of the space like we humans can do.</a:t>
            </a:r>
          </a:p>
        </p:txBody>
      </p:sp>
      <p:sp>
        <p:nvSpPr>
          <p:cNvPr id="4" name="灯片编号占位符 3"/>
          <p:cNvSpPr>
            <a:spLocks noGrp="1"/>
          </p:cNvSpPr>
          <p:nvPr>
            <p:ph type="sldNum" sz="quarter" idx="5"/>
          </p:nvPr>
        </p:nvSpPr>
        <p:spPr/>
        <p:txBody>
          <a:bodyPr/>
          <a:lstStyle/>
          <a:p>
            <a:fld id="{E1C65D7F-2726-4B73-83E7-DCCBE88704FC}" type="slidenum">
              <a:rPr lang="zh-CN" altLang="en-US" smtClean="0"/>
              <a:t>3</a:t>
            </a:fld>
            <a:endParaRPr lang="zh-CN" altLang="en-US"/>
          </a:p>
        </p:txBody>
      </p:sp>
    </p:spTree>
    <p:extLst>
      <p:ext uri="{BB962C8B-B14F-4D97-AF65-F5344CB8AC3E}">
        <p14:creationId xmlns:p14="http://schemas.microsoft.com/office/powerpoint/2010/main" val="426439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FEDAC-015A-5E98-8815-B8C928E58B9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3F8C801-8535-B399-0219-ABBC657F91F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8293A49-C4A6-0944-8A2D-16993EE3BC28}"/>
              </a:ext>
            </a:extLst>
          </p:cNvPr>
          <p:cNvSpPr>
            <a:spLocks noGrp="1"/>
          </p:cNvSpPr>
          <p:nvPr>
            <p:ph type="body" idx="1"/>
          </p:nvPr>
        </p:nvSpPr>
        <p:spPr/>
        <p:txBody>
          <a:bodyPr/>
          <a:lstStyle/>
          <a:p>
            <a:r>
              <a:rPr lang="en-US" altLang="zh-CN" dirty="0"/>
              <a:t>So that brings us to the question of: How can MLLMs better perform spatial reasoning? Or how can we provide them with a better mental model? One intuitive approach is to directly feed </a:t>
            </a:r>
            <a:r>
              <a:rPr lang="en-US" altLang="zh-CN" b="1" dirty="0"/>
              <a:t>explicit 3D inputs</a:t>
            </a:r>
            <a:r>
              <a:rPr lang="en-US" altLang="zh-CN" dirty="0"/>
              <a:t>—such as point clouds or voxel grids—into the model. Some recent work, such as </a:t>
            </a:r>
            <a:r>
              <a:rPr lang="en-US" altLang="zh-CN" dirty="0" err="1"/>
              <a:t>PointLLM</a:t>
            </a:r>
            <a:r>
              <a:rPr lang="en-US" altLang="zh-CN" dirty="0"/>
              <a:t>, Point-Bind, and Lemon, follows this direction.</a:t>
            </a:r>
          </a:p>
          <a:p>
            <a:r>
              <a:rPr lang="en-US" altLang="zh-CN" dirty="0"/>
              <a:t>However, while the direct 3D input brings precise geometric information, it also leads to several drawbacks:</a:t>
            </a:r>
          </a:p>
          <a:p>
            <a:endParaRPr lang="en-US" altLang="zh-CN" dirty="0"/>
          </a:p>
          <a:p>
            <a:r>
              <a:rPr lang="en-US" altLang="zh-CN" b="1" dirty="0"/>
              <a:t>[CLICK] </a:t>
            </a:r>
            <a:r>
              <a:rPr lang="en-US" altLang="zh-CN" dirty="0"/>
              <a:t>First, this approach typically requires </a:t>
            </a:r>
            <a:r>
              <a:rPr lang="en-US" altLang="zh-CN" b="0" dirty="0"/>
              <a:t>customized or task-specific model architectures tailored to 3D inputs, which reduces flexibility.</a:t>
            </a:r>
          </a:p>
          <a:p>
            <a:endParaRPr lang="en-US" altLang="zh-CN" dirty="0"/>
          </a:p>
          <a:p>
            <a:r>
              <a:rPr lang="en-US" altLang="zh-CN" b="1" dirty="0"/>
              <a:t>[CLICK] </a:t>
            </a:r>
            <a:r>
              <a:rPr lang="en-US" altLang="zh-CN" dirty="0"/>
              <a:t>Second, high-quality 3D data remains scarce and domain-specific. Most existing datasets are small, synthetic, or collected in narrow settings, making it hard to scale up.</a:t>
            </a:r>
          </a:p>
          <a:p>
            <a:endParaRPr lang="en-US" altLang="zh-CN" dirty="0"/>
          </a:p>
          <a:p>
            <a:r>
              <a:rPr lang="en-US" altLang="zh-CN" b="1" dirty="0"/>
              <a:t>[CLICK] </a:t>
            </a:r>
            <a:r>
              <a:rPr lang="en-US" altLang="zh-CN" b="0" dirty="0"/>
              <a:t>And finally</a:t>
            </a:r>
            <a:r>
              <a:rPr lang="en-US" altLang="zh-CN" dirty="0"/>
              <a:t>, these 3D-centric models often forfeit the strong vision-language priors that MLLMs have learned from large-scale 2D image-text or video-text corpora.</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 while 3D inputs provide accurate geometry, they introduce challenges in terms of scalability, generalization, and compatibility with existing MLLMs.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As a result, </a:t>
            </a:r>
            <a:r>
              <a:rPr lang="en-US" altLang="zh-CN" b="1" dirty="0"/>
              <a:t>we hope to keep the strength of the precise geometric information, [CLICK] and stay with the general MLLM architecture, [CLICK] so we can still utilize high quality 2D image and video data, [CLICK] and preserve the strong vision-language priors of MLLMs</a:t>
            </a:r>
            <a:r>
              <a:rPr lang="en-US" altLang="zh-CN" dirty="0"/>
              <a:t>, which</a:t>
            </a:r>
            <a:r>
              <a:rPr lang="en-US" altLang="zh-CN" b="1" dirty="0"/>
              <a:t> </a:t>
            </a:r>
            <a:r>
              <a:rPr lang="en-US" altLang="zh-CN" b="0" dirty="0"/>
              <a:t>leads us to the central question of our work: </a:t>
            </a:r>
            <a:r>
              <a:rPr lang="en-US" altLang="zh-CN" b="1" dirty="0"/>
              <a:t>[CLICK] </a:t>
            </a:r>
            <a:r>
              <a:rPr lang="en-US" altLang="zh-CN" i="0" dirty="0"/>
              <a:t>Can MLLMs reason about 3D space using only structured 2D representations derived from perception?</a:t>
            </a:r>
          </a:p>
        </p:txBody>
      </p:sp>
      <p:sp>
        <p:nvSpPr>
          <p:cNvPr id="4" name="灯片编号占位符 3">
            <a:extLst>
              <a:ext uri="{FF2B5EF4-FFF2-40B4-BE49-F238E27FC236}">
                <a16:creationId xmlns:a16="http://schemas.microsoft.com/office/drawing/2014/main" id="{275E72E0-D588-F5EC-CC1B-32302EDB2253}"/>
              </a:ext>
            </a:extLst>
          </p:cNvPr>
          <p:cNvSpPr>
            <a:spLocks noGrp="1"/>
          </p:cNvSpPr>
          <p:nvPr>
            <p:ph type="sldNum" sz="quarter" idx="5"/>
          </p:nvPr>
        </p:nvSpPr>
        <p:spPr/>
        <p:txBody>
          <a:bodyPr/>
          <a:lstStyle/>
          <a:p>
            <a:fld id="{E1C65D7F-2726-4B73-83E7-DCCBE88704FC}" type="slidenum">
              <a:rPr lang="zh-CN" altLang="en-US" smtClean="0"/>
              <a:t>4</a:t>
            </a:fld>
            <a:endParaRPr lang="zh-CN" altLang="en-US"/>
          </a:p>
        </p:txBody>
      </p:sp>
    </p:spTree>
    <p:extLst>
      <p:ext uri="{BB962C8B-B14F-4D97-AF65-F5344CB8AC3E}">
        <p14:creationId xmlns:p14="http://schemas.microsoft.com/office/powerpoint/2010/main" val="65250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E1CA1-4AFF-EF3D-2E14-1F610821792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9299A63-F19B-3CF4-1CF0-494C066C53F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01FDDBD-02DF-6ED2-A286-DA92062E5109}"/>
              </a:ext>
            </a:extLst>
          </p:cNvPr>
          <p:cNvSpPr>
            <a:spLocks noGrp="1"/>
          </p:cNvSpPr>
          <p:nvPr>
            <p:ph type="body" idx="1"/>
          </p:nvPr>
        </p:nvSpPr>
        <p:spPr/>
        <p:txBody>
          <a:bodyPr/>
          <a:lstStyle/>
          <a:p>
            <a:r>
              <a:rPr lang="en-US" altLang="zh-CN" dirty="0"/>
              <a:t>To answer this question, we propose </a:t>
            </a:r>
            <a:r>
              <a:rPr lang="en-US" altLang="zh-CN" b="1" dirty="0"/>
              <a:t>Struct2D</a:t>
            </a:r>
            <a:r>
              <a:rPr lang="en-US" altLang="zh-CN" dirty="0"/>
              <a:t>: a perception-guided prompting framework that transforms 3D perception outputs into </a:t>
            </a:r>
            <a:r>
              <a:rPr lang="en-US" altLang="zh-CN" b="1" dirty="0"/>
              <a:t>structured 2D representations</a:t>
            </a:r>
            <a:r>
              <a:rPr lang="en-US" altLang="zh-CN" dirty="0"/>
              <a:t> fully compatible with standard MLLMs.</a:t>
            </a:r>
          </a:p>
          <a:p>
            <a:endParaRPr lang="en-US" altLang="zh-CN" dirty="0"/>
          </a:p>
          <a:p>
            <a:r>
              <a:rPr lang="en-US" altLang="zh-CN" dirty="0"/>
              <a:t>Specifically, we first run a standard </a:t>
            </a:r>
            <a:r>
              <a:rPr lang="en-US" altLang="zh-CN" b="1" dirty="0"/>
              <a:t>3D perception module</a:t>
            </a:r>
            <a:r>
              <a:rPr lang="en-US" altLang="zh-CN" dirty="0"/>
              <a:t> on the RGB-D video. </a:t>
            </a:r>
            <a:r>
              <a:rPr lang="en-US" altLang="zh-CN" b="1" dirty="0"/>
              <a:t>[CLICK] </a:t>
            </a:r>
            <a:r>
              <a:rPr lang="en-US" altLang="zh-CN" dirty="0"/>
              <a:t>This includes point cloud reconstruction and object detection, using off-the-shelf tools.</a:t>
            </a:r>
          </a:p>
          <a:p>
            <a:endParaRPr lang="en-US" altLang="zh-CN" dirty="0"/>
          </a:p>
          <a:p>
            <a:r>
              <a:rPr lang="en-US" altLang="zh-CN" b="1" dirty="0"/>
              <a:t>[CLICK] </a:t>
            </a:r>
            <a:r>
              <a:rPr lang="en-US" altLang="zh-CN" dirty="0"/>
              <a:t>Based on these perception results, we generate a </a:t>
            </a:r>
            <a:r>
              <a:rPr lang="en-US" altLang="zh-CN" b="1" dirty="0"/>
              <a:t>bird’s-eye-view (BEV) image</a:t>
            </a:r>
            <a:r>
              <a:rPr lang="en-US" altLang="zh-CN" dirty="0"/>
              <a:t>, where each detected object of interest is projected and marked. </a:t>
            </a:r>
          </a:p>
          <a:p>
            <a:endParaRPr lang="en-US" altLang="zh-CN" dirty="0"/>
          </a:p>
          <a:p>
            <a:r>
              <a:rPr lang="en-US" altLang="zh-CN" b="1" dirty="0"/>
              <a:t>[CLICK] </a:t>
            </a:r>
            <a:r>
              <a:rPr lang="en-US" altLang="zh-CN" dirty="0"/>
              <a:t>Alongside that, we extract </a:t>
            </a:r>
            <a:r>
              <a:rPr lang="en-US" altLang="zh-CN" b="1" dirty="0"/>
              <a:t>object-centric metadata</a:t>
            </a:r>
            <a:r>
              <a:rPr lang="en-US" altLang="zh-CN" dirty="0"/>
              <a:t>—including category labels and 3D coordinates, etc. When appearance information is important, for example, when we need to use the color or material information of an object, we also include </a:t>
            </a:r>
            <a:r>
              <a:rPr lang="en-US" altLang="zh-CN" b="1" dirty="0"/>
              <a:t>egocentric keyframes</a:t>
            </a:r>
            <a:r>
              <a:rPr lang="en-US" altLang="zh-CN" dirty="0"/>
              <a:t> for the relevant objects selected based on visibility.</a:t>
            </a:r>
          </a:p>
          <a:p>
            <a:endParaRPr lang="en-US" altLang="zh-CN" dirty="0"/>
          </a:p>
          <a:p>
            <a:r>
              <a:rPr lang="en-US" altLang="zh-CN" dirty="0"/>
              <a:t>All of these components are then </a:t>
            </a:r>
            <a:r>
              <a:rPr lang="en-US" altLang="zh-CN" b="1" dirty="0"/>
              <a:t>formatted into a structured 2D prompt</a:t>
            </a:r>
            <a:r>
              <a:rPr lang="en-US" altLang="zh-CN" dirty="0"/>
              <a:t>, which we pass to the MLLM together with a task-specific guidance prompt. </a:t>
            </a:r>
            <a:r>
              <a:rPr lang="en-US" altLang="zh-CN" b="1" dirty="0"/>
              <a:t>[CLICK] </a:t>
            </a:r>
            <a:r>
              <a:rPr lang="en-US" altLang="zh-CN" dirty="0"/>
              <a:t>In this way, we now have an answer to earlier questions. </a:t>
            </a:r>
            <a:r>
              <a:rPr lang="en-US" altLang="zh-CN" b="1" dirty="0"/>
              <a:t>[CLICK] </a:t>
            </a:r>
            <a:r>
              <a:rPr lang="en-US" altLang="zh-CN" dirty="0"/>
              <a:t>Struct2D makes no changes to the general MLLMs’ architecture, </a:t>
            </a:r>
            <a:r>
              <a:rPr lang="en-US" altLang="zh-CN" b="1" dirty="0"/>
              <a:t>[CLICK] </a:t>
            </a:r>
            <a:r>
              <a:rPr lang="en-US" altLang="zh-CN" dirty="0"/>
              <a:t>is still able to train the models with the abundant 2D data, </a:t>
            </a:r>
            <a:r>
              <a:rPr lang="en-US" altLang="zh-CN" b="1" dirty="0"/>
              <a:t>[CLICK] </a:t>
            </a:r>
            <a:r>
              <a:rPr lang="en-US" altLang="zh-CN" dirty="0"/>
              <a:t>and preserves strong vision-language priors. </a:t>
            </a:r>
            <a:r>
              <a:rPr lang="en-US" altLang="zh-CN" b="1" dirty="0"/>
              <a:t>[CLICK] </a:t>
            </a:r>
            <a:r>
              <a:rPr lang="en-US" altLang="zh-CN" dirty="0"/>
              <a:t>As a result, Struct2D becomes an efficient approach to help MLLMs construct mental world understanding.</a:t>
            </a:r>
          </a:p>
        </p:txBody>
      </p:sp>
      <p:sp>
        <p:nvSpPr>
          <p:cNvPr id="4" name="灯片编号占位符 3">
            <a:extLst>
              <a:ext uri="{FF2B5EF4-FFF2-40B4-BE49-F238E27FC236}">
                <a16:creationId xmlns:a16="http://schemas.microsoft.com/office/drawing/2014/main" id="{F338FBCC-848F-A448-FA86-C6779DD64B6D}"/>
              </a:ext>
            </a:extLst>
          </p:cNvPr>
          <p:cNvSpPr>
            <a:spLocks noGrp="1"/>
          </p:cNvSpPr>
          <p:nvPr>
            <p:ph type="sldNum" sz="quarter" idx="5"/>
          </p:nvPr>
        </p:nvSpPr>
        <p:spPr/>
        <p:txBody>
          <a:bodyPr/>
          <a:lstStyle/>
          <a:p>
            <a:fld id="{E1C65D7F-2726-4B73-83E7-DCCBE88704FC}" type="slidenum">
              <a:rPr lang="zh-CN" altLang="en-US" smtClean="0"/>
              <a:t>5</a:t>
            </a:fld>
            <a:endParaRPr lang="zh-CN" altLang="en-US"/>
          </a:p>
        </p:txBody>
      </p:sp>
    </p:spTree>
    <p:extLst>
      <p:ext uri="{BB962C8B-B14F-4D97-AF65-F5344CB8AC3E}">
        <p14:creationId xmlns:p14="http://schemas.microsoft.com/office/powerpoint/2010/main" val="303008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25DA9-7A1A-2247-9575-5C2F44B0759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B0C4A9B-6390-0FB8-92DA-5EB618E501E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532DF3F-B290-4329-38F4-7B9D30DB6C6F}"/>
              </a:ext>
            </a:extLst>
          </p:cNvPr>
          <p:cNvSpPr>
            <a:spLocks noGrp="1"/>
          </p:cNvSpPr>
          <p:nvPr>
            <p:ph type="body" idx="1"/>
          </p:nvPr>
        </p:nvSpPr>
        <p:spPr/>
        <p:txBody>
          <a:bodyPr/>
          <a:lstStyle/>
          <a:p>
            <a:r>
              <a:rPr lang="en-US" altLang="zh-CN" dirty="0"/>
              <a:t>To evaluate the effectiveness of our approach, we apply Struct2D prompting to GPT-o3 in a </a:t>
            </a:r>
            <a:r>
              <a:rPr lang="en-US" altLang="zh-CN" b="1" dirty="0"/>
              <a:t>zero-shot setting </a:t>
            </a:r>
            <a:r>
              <a:rPr lang="en-US" altLang="zh-CN" dirty="0"/>
              <a:t>on the VSI-Bench subset, a strong spatial reasoning benchmark developed by the NYU and Stanford teams led by Saining Xie. It covers a diverse set of spatial reasoning tasks, especially complicated ones like relative distance comparison, relative direction determination, and route planning.</a:t>
            </a:r>
          </a:p>
          <a:p>
            <a:endParaRPr lang="en-US" altLang="zh-CN" dirty="0"/>
          </a:p>
          <a:p>
            <a:r>
              <a:rPr lang="en-US" altLang="zh-CN" dirty="0"/>
              <a:t>As you can see, when using </a:t>
            </a:r>
            <a:r>
              <a:rPr lang="en-US" altLang="zh-CN" b="1" dirty="0"/>
              <a:t>noisy object detections</a:t>
            </a:r>
            <a:r>
              <a:rPr lang="en-US" altLang="zh-CN" dirty="0"/>
              <a:t>, GPT-o3 is already reaching 60% overall accuracy with our Struct2D prompting. </a:t>
            </a:r>
            <a:r>
              <a:rPr lang="en-US" altLang="zh-CN" b="1" dirty="0"/>
              <a:t>[CLICK] </a:t>
            </a:r>
            <a:r>
              <a:rPr lang="en-US" altLang="zh-CN" dirty="0"/>
              <a:t>But more importantly, when we input </a:t>
            </a:r>
            <a:r>
              <a:rPr lang="en-US" altLang="zh-CN" b="1" dirty="0"/>
              <a:t>ground-truth object metadata</a:t>
            </a:r>
            <a:r>
              <a:rPr lang="en-US" altLang="zh-CN" dirty="0"/>
              <a:t>, GPT-o3 achieves </a:t>
            </a:r>
            <a:r>
              <a:rPr lang="en-US" altLang="zh-CN" b="1" dirty="0"/>
              <a:t>near-human performance</a:t>
            </a:r>
            <a:r>
              <a:rPr lang="en-US" altLang="zh-CN" dirty="0"/>
              <a:t> across multiple spatial reasoning tasks.</a:t>
            </a:r>
          </a:p>
          <a:p>
            <a:endParaRPr lang="en-US" altLang="zh-CN" dirty="0"/>
          </a:p>
          <a:p>
            <a:r>
              <a:rPr lang="en-US" altLang="zh-CN" dirty="0"/>
              <a:t>This demonstrates that GPT-o3—and more broadly speaking, MLLMs—do possess spatial reasoning abilities. </a:t>
            </a:r>
            <a:r>
              <a:rPr lang="en-US" altLang="zh-CN" b="1" dirty="0"/>
              <a:t>[CLICK] </a:t>
            </a:r>
            <a:r>
              <a:rPr lang="en-US" altLang="zh-CN" dirty="0"/>
              <a:t>What they need is a </a:t>
            </a:r>
            <a:r>
              <a:rPr lang="en-US" altLang="zh-CN" b="1" dirty="0"/>
              <a:t>structured and well-designed prompting strategy</a:t>
            </a:r>
            <a:r>
              <a:rPr lang="en-US" altLang="zh-CN" dirty="0"/>
              <a:t> that unlocks their spatial reasoning potential.</a:t>
            </a:r>
          </a:p>
        </p:txBody>
      </p:sp>
      <p:sp>
        <p:nvSpPr>
          <p:cNvPr id="4" name="灯片编号占位符 3">
            <a:extLst>
              <a:ext uri="{FF2B5EF4-FFF2-40B4-BE49-F238E27FC236}">
                <a16:creationId xmlns:a16="http://schemas.microsoft.com/office/drawing/2014/main" id="{E6F80113-A54D-1C5B-5D9D-6622455189BF}"/>
              </a:ext>
            </a:extLst>
          </p:cNvPr>
          <p:cNvSpPr>
            <a:spLocks noGrp="1"/>
          </p:cNvSpPr>
          <p:nvPr>
            <p:ph type="sldNum" sz="quarter" idx="5"/>
          </p:nvPr>
        </p:nvSpPr>
        <p:spPr/>
        <p:txBody>
          <a:bodyPr/>
          <a:lstStyle/>
          <a:p>
            <a:fld id="{E1C65D7F-2726-4B73-83E7-DCCBE88704FC}" type="slidenum">
              <a:rPr lang="zh-CN" altLang="en-US" smtClean="0"/>
              <a:t>6</a:t>
            </a:fld>
            <a:endParaRPr lang="zh-CN" altLang="en-US"/>
          </a:p>
        </p:txBody>
      </p:sp>
    </p:spTree>
    <p:extLst>
      <p:ext uri="{BB962C8B-B14F-4D97-AF65-F5344CB8AC3E}">
        <p14:creationId xmlns:p14="http://schemas.microsoft.com/office/powerpoint/2010/main" val="67848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34FFF-979D-6631-5527-AFA258B41E0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BC7F30C-E833-73A5-1C96-C2A5D769B18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591B6F7-7C33-C9D8-8284-5DE0C67AC304}"/>
              </a:ext>
            </a:extLst>
          </p:cNvPr>
          <p:cNvSpPr>
            <a:spLocks noGrp="1"/>
          </p:cNvSpPr>
          <p:nvPr>
            <p:ph type="body" idx="1"/>
          </p:nvPr>
        </p:nvSpPr>
        <p:spPr/>
        <p:txBody>
          <a:bodyPr/>
          <a:lstStyle/>
          <a:p>
            <a:r>
              <a:rPr lang="en-US" altLang="zh-CN" dirty="0"/>
              <a:t>To better understand what makes Struct2D prompting effective, we conducted ablation studies on several key design choices.</a:t>
            </a:r>
          </a:p>
          <a:p>
            <a:endParaRPr lang="en-US" altLang="zh-CN" dirty="0"/>
          </a:p>
          <a:p>
            <a:r>
              <a:rPr lang="en-US" altLang="zh-CN" dirty="0"/>
              <a:t>We first analyze two perception-side components: </a:t>
            </a:r>
            <a:r>
              <a:rPr lang="en-US" altLang="zh-CN" b="1" dirty="0"/>
              <a:t>[CLICK] </a:t>
            </a:r>
            <a:br>
              <a:rPr lang="en-US" altLang="zh-CN" dirty="0"/>
            </a:br>
            <a:r>
              <a:rPr lang="en-US" altLang="zh-CN" dirty="0"/>
              <a:t>adding object-centric metadata, </a:t>
            </a:r>
            <a:r>
              <a:rPr lang="en-US" altLang="zh-CN" b="1" dirty="0"/>
              <a:t>[CLICK] </a:t>
            </a:r>
            <a:r>
              <a:rPr lang="en-US" altLang="zh-CN" dirty="0"/>
              <a:t>and filtering out cluttered or redundant object marks in the BEV. Both help individually, but the best performance comes from using them together—where metadata provides precise grounding, and filtering helps the model focus on relevant context. </a:t>
            </a:r>
            <a:r>
              <a:rPr lang="en-US" altLang="zh-CN" b="1" dirty="0"/>
              <a:t>[CLICK]</a:t>
            </a:r>
            <a:endParaRPr lang="en-US" altLang="zh-CN" dirty="0"/>
          </a:p>
          <a:p>
            <a:endParaRPr lang="en-US" altLang="zh-CN" dirty="0"/>
          </a:p>
          <a:p>
            <a:r>
              <a:rPr lang="en-US" altLang="zh-CN" dirty="0"/>
              <a:t>We then study the impact of how we format the prompt.</a:t>
            </a:r>
            <a:br>
              <a:rPr lang="en-US" altLang="zh-CN" dirty="0"/>
            </a:br>
            <a:r>
              <a:rPr lang="en-US" altLang="zh-CN" b="1" dirty="0"/>
              <a:t>[CLICK] </a:t>
            </a:r>
            <a:r>
              <a:rPr lang="en-US" altLang="zh-CN" dirty="0"/>
              <a:t>The guide prompt gives the model a structured reasoning flow—leading to clear gains in complex spatial task. </a:t>
            </a:r>
            <a:r>
              <a:rPr lang="en-US" altLang="zh-CN" b="1" dirty="0"/>
              <a:t>[CLICK] </a:t>
            </a:r>
            <a:r>
              <a:rPr lang="en-US" altLang="zh-CN" dirty="0"/>
              <a:t>And aligning the BEV to the same egocentric viewpoint helps reduce ambiguity in relative direction reasoning. </a:t>
            </a:r>
          </a:p>
          <a:p>
            <a:endParaRPr lang="en-US" altLang="zh-CN" dirty="0"/>
          </a:p>
          <a:p>
            <a:r>
              <a:rPr lang="en-US" altLang="zh-CN" dirty="0"/>
              <a:t>So overall, even with a strong MLLM backend like GPT-o3, a carefully crafted prompt can make the difference between random guessing and near-human spatial reasoning.</a:t>
            </a:r>
          </a:p>
        </p:txBody>
      </p:sp>
      <p:sp>
        <p:nvSpPr>
          <p:cNvPr id="4" name="灯片编号占位符 3">
            <a:extLst>
              <a:ext uri="{FF2B5EF4-FFF2-40B4-BE49-F238E27FC236}">
                <a16:creationId xmlns:a16="http://schemas.microsoft.com/office/drawing/2014/main" id="{911906BA-2FCF-7E71-E975-B6D6A900A601}"/>
              </a:ext>
            </a:extLst>
          </p:cNvPr>
          <p:cNvSpPr>
            <a:spLocks noGrp="1"/>
          </p:cNvSpPr>
          <p:nvPr>
            <p:ph type="sldNum" sz="quarter" idx="5"/>
          </p:nvPr>
        </p:nvSpPr>
        <p:spPr/>
        <p:txBody>
          <a:bodyPr/>
          <a:lstStyle/>
          <a:p>
            <a:fld id="{E1C65D7F-2726-4B73-83E7-DCCBE88704FC}" type="slidenum">
              <a:rPr lang="zh-CN" altLang="en-US" smtClean="0"/>
              <a:t>7</a:t>
            </a:fld>
            <a:endParaRPr lang="zh-CN" altLang="en-US"/>
          </a:p>
        </p:txBody>
      </p:sp>
    </p:spTree>
    <p:extLst>
      <p:ext uri="{BB962C8B-B14F-4D97-AF65-F5344CB8AC3E}">
        <p14:creationId xmlns:p14="http://schemas.microsoft.com/office/powerpoint/2010/main" val="2154283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42A24-C0EE-DE4F-7EA7-12843E768DB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74321D9-F405-E7EF-4874-27FE49D552D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41FE423-7A9C-ECCB-2B60-B09E3C3EB62E}"/>
              </a:ext>
            </a:extLst>
          </p:cNvPr>
          <p:cNvSpPr>
            <a:spLocks noGrp="1"/>
          </p:cNvSpPr>
          <p:nvPr>
            <p:ph type="body" idx="1"/>
          </p:nvPr>
        </p:nvSpPr>
        <p:spPr/>
        <p:txBody>
          <a:bodyPr/>
          <a:lstStyle/>
          <a:p>
            <a:r>
              <a:rPr lang="en-US" altLang="zh-CN" dirty="0"/>
              <a:t>Based on the zero-shot analysis and insights, we want to take a step further—</a:t>
            </a:r>
            <a:r>
              <a:rPr lang="en-US" altLang="zh-CN" b="1" dirty="0"/>
              <a:t>Can we apply the same Struct2D strategy to open-source MLLMs</a:t>
            </a:r>
            <a:r>
              <a:rPr lang="en-US" altLang="zh-CN" dirty="0"/>
              <a:t>, and improve their spatial reasoning ability through instruction tuning? To support this, we curated </a:t>
            </a:r>
            <a:r>
              <a:rPr lang="en-US" altLang="zh-CN" b="1" dirty="0"/>
              <a:t>Struct2D-Set</a:t>
            </a:r>
            <a:r>
              <a:rPr lang="en-US" altLang="zh-CN" dirty="0"/>
              <a:t>, a large-scale instruction tuning dataset that pairs structured 2D scene representations with a wide range of spatial reasoning tasks.</a:t>
            </a:r>
          </a:p>
          <a:p>
            <a:endParaRPr lang="en-US" altLang="zh-CN" dirty="0"/>
          </a:p>
          <a:p>
            <a:r>
              <a:rPr lang="en-US" altLang="zh-CN" dirty="0"/>
              <a:t>The dataset includes over 200,000 QA pairs automatically generated from around 6000 annotated 3D indoor scenes. It consists of 8 specific categories that cover spatial reasoning and 3D scene question-answering tasks. </a:t>
            </a:r>
          </a:p>
          <a:p>
            <a:endParaRPr lang="en-US" altLang="zh-CN" dirty="0"/>
          </a:p>
          <a:p>
            <a:endParaRPr lang="en-US" altLang="zh-CN" dirty="0"/>
          </a:p>
          <a:p>
            <a:endParaRPr lang="en-US" altLang="zh-CN" dirty="0"/>
          </a:p>
          <a:p>
            <a:endParaRPr lang="en-US" altLang="zh-CN" dirty="0"/>
          </a:p>
          <a:p>
            <a:r>
              <a:rPr lang="en-US" altLang="zh-CN" dirty="0"/>
              <a:t>Specifically, for complex reasoning tasks like spatial relationship and comparative reasoning, each </a:t>
            </a:r>
            <a:r>
              <a:rPr lang="en-US" altLang="zh-CN" dirty="0" err="1"/>
              <a:t>qa</a:t>
            </a:r>
            <a:r>
              <a:rPr lang="en-US" altLang="zh-CN" dirty="0"/>
              <a:t> pair includes a short answer directly inferred from the 3D geometry, and an augmented answer with detailed reasoning generated by ChatGPT.</a:t>
            </a:r>
          </a:p>
        </p:txBody>
      </p:sp>
      <p:sp>
        <p:nvSpPr>
          <p:cNvPr id="4" name="灯片编号占位符 3">
            <a:extLst>
              <a:ext uri="{FF2B5EF4-FFF2-40B4-BE49-F238E27FC236}">
                <a16:creationId xmlns:a16="http://schemas.microsoft.com/office/drawing/2014/main" id="{E8EE4267-B99B-2A0D-9D99-6C0ED1BC0886}"/>
              </a:ext>
            </a:extLst>
          </p:cNvPr>
          <p:cNvSpPr>
            <a:spLocks noGrp="1"/>
          </p:cNvSpPr>
          <p:nvPr>
            <p:ph type="sldNum" sz="quarter" idx="5"/>
          </p:nvPr>
        </p:nvSpPr>
        <p:spPr/>
        <p:txBody>
          <a:bodyPr/>
          <a:lstStyle/>
          <a:p>
            <a:fld id="{E1C65D7F-2726-4B73-83E7-DCCBE88704FC}" type="slidenum">
              <a:rPr lang="zh-CN" altLang="en-US" smtClean="0"/>
              <a:t>8</a:t>
            </a:fld>
            <a:endParaRPr lang="zh-CN" altLang="en-US"/>
          </a:p>
        </p:txBody>
      </p:sp>
    </p:spTree>
    <p:extLst>
      <p:ext uri="{BB962C8B-B14F-4D97-AF65-F5344CB8AC3E}">
        <p14:creationId xmlns:p14="http://schemas.microsoft.com/office/powerpoint/2010/main" val="4065954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3B9E4-5E59-6F1A-37A6-A88D23E9583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ED809B9-756F-DD23-9228-78C4CC27C5B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701C2A7-CDCA-1E9D-4EE6-B3B70459F3D9}"/>
              </a:ext>
            </a:extLst>
          </p:cNvPr>
          <p:cNvSpPr>
            <a:spLocks noGrp="1"/>
          </p:cNvSpPr>
          <p:nvPr>
            <p:ph type="body" idx="1"/>
          </p:nvPr>
        </p:nvSpPr>
        <p:spPr/>
        <p:txBody>
          <a:bodyPr/>
          <a:lstStyle/>
          <a:p>
            <a:r>
              <a:rPr lang="en-US" altLang="zh-CN" dirty="0"/>
              <a:t>We fine-tune the Qwen2.5-VL-3B model using our Struct2D-Set dataset, and evaluate the resulting models on VSI-Bench. </a:t>
            </a:r>
          </a:p>
          <a:p>
            <a:r>
              <a:rPr lang="en-US" altLang="zh-CN" dirty="0"/>
              <a:t>First, </a:t>
            </a:r>
            <a:r>
              <a:rPr lang="en-US" altLang="zh-CN" i="1" dirty="0"/>
              <a:t>Zero-shot</a:t>
            </a:r>
            <a:r>
              <a:rPr lang="en-US" altLang="zh-CN" dirty="0"/>
              <a:t> refers to directly evaluating the base model with no finetuning and no Struct2D prompting—[can skip ]just the raw model as-is. </a:t>
            </a:r>
            <a:r>
              <a:rPr lang="en-US" altLang="zh-CN" b="1" dirty="0"/>
              <a:t>[CLICK]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Second, </a:t>
            </a:r>
            <a:r>
              <a:rPr lang="en-US" altLang="zh-CN" i="1" dirty="0"/>
              <a:t>Struct2D Zero-shot</a:t>
            </a:r>
            <a:r>
              <a:rPr lang="en-US" altLang="zh-CN" dirty="0"/>
              <a:t> uses the same base model, but now we apply our Struct2D prompting strategy, [can skip] isolating the effect of prompting alone.</a:t>
            </a:r>
            <a:r>
              <a:rPr lang="en-US" altLang="zh-CN" b="1" dirty="0"/>
              <a:t> [CLICK]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Third, </a:t>
            </a:r>
            <a:r>
              <a:rPr lang="en-US" altLang="zh-CN" i="1" dirty="0"/>
              <a:t>SFT Video format</a:t>
            </a:r>
            <a:r>
              <a:rPr lang="en-US" altLang="zh-CN" dirty="0"/>
              <a:t> fine-tunes the model on our Struct2D-Set dataset using 16 uniformly sampled video frames as inputs. [can skip] This serves as the standard video-based training baseline.</a:t>
            </a:r>
            <a:r>
              <a:rPr lang="en-US" altLang="zh-CN" b="1" dirty="0"/>
              <a:t> [CLICK] </a:t>
            </a:r>
            <a:endParaRPr lang="en-US" altLang="zh-CN" dirty="0"/>
          </a:p>
          <a:p>
            <a:r>
              <a:rPr lang="en-US" altLang="zh-CN" dirty="0"/>
              <a:t>Finally, </a:t>
            </a:r>
            <a:r>
              <a:rPr lang="en-US" altLang="zh-CN" i="1" dirty="0"/>
              <a:t>SFT Struct2D format</a:t>
            </a:r>
            <a:r>
              <a:rPr lang="en-US" altLang="zh-CN" dirty="0"/>
              <a:t> fine-tunes the model using our Struct2D input format. [can skip] This setting evaluates the full benefit of Struct2D both as a prompting strategy and as a training interface.</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What’s especially interesting is the relative comparison across these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When compared to our Struct2D zero-shot prompting baseline, finetuning with Struct2D-Set brings a significant boost. This confirms that instruction tuning with Struct2D-Set is highly effective for open-source MLLMs.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When we compare it with the conventional baseline, finetuning with Struct2D format inputs still performs better.</a:t>
            </a:r>
            <a:br>
              <a:rPr lang="en-US" altLang="zh-CN" dirty="0"/>
            </a:br>
            <a:r>
              <a:rPr lang="en-US" altLang="zh-CN" dirty="0"/>
              <a:t>This suggests that the structured 2D representation is more efficient and informative than raw video input—both at inference time and at training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[CLICK]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 overall, Struct2D is not only a powerful prompting strategy for zero-shot reasoning; it also provides a strong training interface that helps open-source MLLMs build more reliable spatial understanding.</a:t>
            </a:r>
          </a:p>
        </p:txBody>
      </p:sp>
      <p:sp>
        <p:nvSpPr>
          <p:cNvPr id="4" name="灯片编号占位符 3">
            <a:extLst>
              <a:ext uri="{FF2B5EF4-FFF2-40B4-BE49-F238E27FC236}">
                <a16:creationId xmlns:a16="http://schemas.microsoft.com/office/drawing/2014/main" id="{1378565E-6C62-9AD5-C140-06A6C8C88869}"/>
              </a:ext>
            </a:extLst>
          </p:cNvPr>
          <p:cNvSpPr>
            <a:spLocks noGrp="1"/>
          </p:cNvSpPr>
          <p:nvPr>
            <p:ph type="sldNum" sz="quarter" idx="5"/>
          </p:nvPr>
        </p:nvSpPr>
        <p:spPr/>
        <p:txBody>
          <a:bodyPr/>
          <a:lstStyle/>
          <a:p>
            <a:fld id="{E1C65D7F-2726-4B73-83E7-DCCBE88704FC}" type="slidenum">
              <a:rPr lang="zh-CN" altLang="en-US" smtClean="0"/>
              <a:t>9</a:t>
            </a:fld>
            <a:endParaRPr lang="zh-CN" altLang="en-US"/>
          </a:p>
        </p:txBody>
      </p:sp>
    </p:spTree>
    <p:extLst>
      <p:ext uri="{BB962C8B-B14F-4D97-AF65-F5344CB8AC3E}">
        <p14:creationId xmlns:p14="http://schemas.microsoft.com/office/powerpoint/2010/main" val="2972515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ECB136-FB50-000D-9910-ECAC07EF40A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638D7F5-776B-ED85-37F7-4A4FFF7FDA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89AF93A-9B89-2E01-45C2-1114ECBF0DAF}"/>
              </a:ext>
            </a:extLst>
          </p:cNvPr>
          <p:cNvSpPr>
            <a:spLocks noGrp="1"/>
          </p:cNvSpPr>
          <p:nvPr>
            <p:ph type="dt" sz="half" idx="10"/>
          </p:nvPr>
        </p:nvSpPr>
        <p:spPr/>
        <p:txBody>
          <a:bodyPr/>
          <a:lstStyle/>
          <a:p>
            <a:fld id="{CB402DAC-1DDF-47EA-B3FB-D5EC4407DDA8}" type="datetime1">
              <a:rPr lang="zh-CN" altLang="en-US" smtClean="0"/>
              <a:t>2025/11/21</a:t>
            </a:fld>
            <a:endParaRPr lang="zh-CN" altLang="en-US"/>
          </a:p>
        </p:txBody>
      </p:sp>
      <p:sp>
        <p:nvSpPr>
          <p:cNvPr id="5" name="页脚占位符 4">
            <a:extLst>
              <a:ext uri="{FF2B5EF4-FFF2-40B4-BE49-F238E27FC236}">
                <a16:creationId xmlns:a16="http://schemas.microsoft.com/office/drawing/2014/main" id="{2DE6A783-0960-A72A-BEF1-9B5AD3DB82F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A63EAA-C0B8-1D08-706D-EC27FF2D8531}"/>
              </a:ext>
            </a:extLst>
          </p:cNvPr>
          <p:cNvSpPr>
            <a:spLocks noGrp="1"/>
          </p:cNvSpPr>
          <p:nvPr>
            <p:ph type="sldNum" sz="quarter" idx="12"/>
          </p:nvPr>
        </p:nvSpPr>
        <p:spPr/>
        <p:txBody>
          <a:bodyPr/>
          <a:lstStyle/>
          <a:p>
            <a:fld id="{1B4BEAE9-A792-412B-8F61-37BC023E3A81}" type="slidenum">
              <a:rPr lang="zh-CN" altLang="en-US" smtClean="0"/>
              <a:t>‹#›</a:t>
            </a:fld>
            <a:endParaRPr lang="zh-CN" altLang="en-US"/>
          </a:p>
        </p:txBody>
      </p:sp>
    </p:spTree>
    <p:extLst>
      <p:ext uri="{BB962C8B-B14F-4D97-AF65-F5344CB8AC3E}">
        <p14:creationId xmlns:p14="http://schemas.microsoft.com/office/powerpoint/2010/main" val="38692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0D607E-0DE5-3196-9F4A-E0F7323BF6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3782EEC-9C2F-5EF0-9071-BD989BFF08E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4D40284-D95E-E575-AF5B-41AF7CDF5503}"/>
              </a:ext>
            </a:extLst>
          </p:cNvPr>
          <p:cNvSpPr>
            <a:spLocks noGrp="1"/>
          </p:cNvSpPr>
          <p:nvPr>
            <p:ph type="dt" sz="half" idx="10"/>
          </p:nvPr>
        </p:nvSpPr>
        <p:spPr/>
        <p:txBody>
          <a:bodyPr/>
          <a:lstStyle/>
          <a:p>
            <a:fld id="{73039B91-D653-43A4-8794-9F0490865085}" type="datetime1">
              <a:rPr lang="zh-CN" altLang="en-US" smtClean="0"/>
              <a:t>2025/11/21</a:t>
            </a:fld>
            <a:endParaRPr lang="zh-CN" altLang="en-US"/>
          </a:p>
        </p:txBody>
      </p:sp>
      <p:sp>
        <p:nvSpPr>
          <p:cNvPr id="5" name="页脚占位符 4">
            <a:extLst>
              <a:ext uri="{FF2B5EF4-FFF2-40B4-BE49-F238E27FC236}">
                <a16:creationId xmlns:a16="http://schemas.microsoft.com/office/drawing/2014/main" id="{506B9082-29DF-ECF8-BA0D-AA3DB7EA90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ACC3A4-F99D-18E8-E652-2038D3682F27}"/>
              </a:ext>
            </a:extLst>
          </p:cNvPr>
          <p:cNvSpPr>
            <a:spLocks noGrp="1"/>
          </p:cNvSpPr>
          <p:nvPr>
            <p:ph type="sldNum" sz="quarter" idx="12"/>
          </p:nvPr>
        </p:nvSpPr>
        <p:spPr/>
        <p:txBody>
          <a:bodyPr/>
          <a:lstStyle/>
          <a:p>
            <a:fld id="{1B4BEAE9-A792-412B-8F61-37BC023E3A81}" type="slidenum">
              <a:rPr lang="zh-CN" altLang="en-US" smtClean="0"/>
              <a:t>‹#›</a:t>
            </a:fld>
            <a:endParaRPr lang="zh-CN" altLang="en-US"/>
          </a:p>
        </p:txBody>
      </p:sp>
    </p:spTree>
    <p:extLst>
      <p:ext uri="{BB962C8B-B14F-4D97-AF65-F5344CB8AC3E}">
        <p14:creationId xmlns:p14="http://schemas.microsoft.com/office/powerpoint/2010/main" val="81504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05DEF1C-84CF-B057-C875-709E91BE25E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9B00A83-1894-1A85-C3A3-793F1BB28A8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4FC0235-AEF7-A19D-2C62-9325B2E6F948}"/>
              </a:ext>
            </a:extLst>
          </p:cNvPr>
          <p:cNvSpPr>
            <a:spLocks noGrp="1"/>
          </p:cNvSpPr>
          <p:nvPr>
            <p:ph type="dt" sz="half" idx="10"/>
          </p:nvPr>
        </p:nvSpPr>
        <p:spPr/>
        <p:txBody>
          <a:bodyPr/>
          <a:lstStyle/>
          <a:p>
            <a:fld id="{8D2371B1-49BF-477E-B455-168FBFDF3B4F}" type="datetime1">
              <a:rPr lang="zh-CN" altLang="en-US" smtClean="0"/>
              <a:t>2025/11/21</a:t>
            </a:fld>
            <a:endParaRPr lang="zh-CN" altLang="en-US"/>
          </a:p>
        </p:txBody>
      </p:sp>
      <p:sp>
        <p:nvSpPr>
          <p:cNvPr id="5" name="页脚占位符 4">
            <a:extLst>
              <a:ext uri="{FF2B5EF4-FFF2-40B4-BE49-F238E27FC236}">
                <a16:creationId xmlns:a16="http://schemas.microsoft.com/office/drawing/2014/main" id="{E265B141-8144-3BE2-AC01-E4AA672F2A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52509A8-2D81-C444-8025-DD0E2F97F0F1}"/>
              </a:ext>
            </a:extLst>
          </p:cNvPr>
          <p:cNvSpPr>
            <a:spLocks noGrp="1"/>
          </p:cNvSpPr>
          <p:nvPr>
            <p:ph type="sldNum" sz="quarter" idx="12"/>
          </p:nvPr>
        </p:nvSpPr>
        <p:spPr/>
        <p:txBody>
          <a:bodyPr/>
          <a:lstStyle/>
          <a:p>
            <a:fld id="{1B4BEAE9-A792-412B-8F61-37BC023E3A81}" type="slidenum">
              <a:rPr lang="zh-CN" altLang="en-US" smtClean="0"/>
              <a:t>‹#›</a:t>
            </a:fld>
            <a:endParaRPr lang="zh-CN" altLang="en-US"/>
          </a:p>
        </p:txBody>
      </p:sp>
    </p:spTree>
    <p:extLst>
      <p:ext uri="{BB962C8B-B14F-4D97-AF65-F5344CB8AC3E}">
        <p14:creationId xmlns:p14="http://schemas.microsoft.com/office/powerpoint/2010/main" val="3605502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125A5F-1745-1487-215A-E2DBCF00D61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C53E1F3-2D26-4124-CC69-78B1D2725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B2A4B85-3638-5E03-DFB8-B861EE0DF69F}"/>
              </a:ext>
            </a:extLst>
          </p:cNvPr>
          <p:cNvSpPr>
            <a:spLocks noGrp="1"/>
          </p:cNvSpPr>
          <p:nvPr>
            <p:ph type="dt" sz="half" idx="10"/>
          </p:nvPr>
        </p:nvSpPr>
        <p:spPr/>
        <p:txBody>
          <a:bodyPr/>
          <a:lstStyle/>
          <a:p>
            <a:fld id="{5298305B-7CA1-4B8F-ACCC-AAA70F8DAA61}" type="datetime1">
              <a:rPr lang="zh-CN" altLang="en-US" smtClean="0"/>
              <a:t>2025/11/21</a:t>
            </a:fld>
            <a:endParaRPr lang="zh-CN" altLang="en-US"/>
          </a:p>
        </p:txBody>
      </p:sp>
      <p:sp>
        <p:nvSpPr>
          <p:cNvPr id="5" name="页脚占位符 4">
            <a:extLst>
              <a:ext uri="{FF2B5EF4-FFF2-40B4-BE49-F238E27FC236}">
                <a16:creationId xmlns:a16="http://schemas.microsoft.com/office/drawing/2014/main" id="{9A32D990-7540-4994-8715-A393D55DF0A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86F274B-C437-6746-99FB-030B4CEEDA71}"/>
              </a:ext>
            </a:extLst>
          </p:cNvPr>
          <p:cNvSpPr>
            <a:spLocks noGrp="1"/>
          </p:cNvSpPr>
          <p:nvPr>
            <p:ph type="sldNum" sz="quarter" idx="12"/>
          </p:nvPr>
        </p:nvSpPr>
        <p:spPr/>
        <p:txBody>
          <a:bodyPr/>
          <a:lstStyle/>
          <a:p>
            <a:fld id="{A8EAE56E-3E3D-4B8A-B2FB-35B32E804CCC}" type="slidenum">
              <a:rPr lang="zh-CN" altLang="en-US" smtClean="0"/>
              <a:t>‹#›</a:t>
            </a:fld>
            <a:endParaRPr lang="zh-CN" altLang="en-US"/>
          </a:p>
        </p:txBody>
      </p:sp>
    </p:spTree>
    <p:extLst>
      <p:ext uri="{BB962C8B-B14F-4D97-AF65-F5344CB8AC3E}">
        <p14:creationId xmlns:p14="http://schemas.microsoft.com/office/powerpoint/2010/main" val="2029420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12D82A-C7A6-B07D-92EC-D27EC61091F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A918F70-83FA-350B-BEBA-CB8354F9C73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81E6C01-B4E9-711F-37E9-834F962A6D60}"/>
              </a:ext>
            </a:extLst>
          </p:cNvPr>
          <p:cNvSpPr>
            <a:spLocks noGrp="1"/>
          </p:cNvSpPr>
          <p:nvPr>
            <p:ph type="dt" sz="half" idx="10"/>
          </p:nvPr>
        </p:nvSpPr>
        <p:spPr/>
        <p:txBody>
          <a:bodyPr/>
          <a:lstStyle/>
          <a:p>
            <a:fld id="{330542DF-D243-49A6-9589-47A43ABB1A57}" type="datetime1">
              <a:rPr lang="zh-CN" altLang="en-US" smtClean="0"/>
              <a:t>2025/11/21</a:t>
            </a:fld>
            <a:endParaRPr lang="zh-CN" altLang="en-US"/>
          </a:p>
        </p:txBody>
      </p:sp>
      <p:sp>
        <p:nvSpPr>
          <p:cNvPr id="5" name="页脚占位符 4">
            <a:extLst>
              <a:ext uri="{FF2B5EF4-FFF2-40B4-BE49-F238E27FC236}">
                <a16:creationId xmlns:a16="http://schemas.microsoft.com/office/drawing/2014/main" id="{7CF6CD9F-23AB-868C-E46D-89F03E9D24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5095E39-5E60-BB40-2201-975F2C08A750}"/>
              </a:ext>
            </a:extLst>
          </p:cNvPr>
          <p:cNvSpPr>
            <a:spLocks noGrp="1"/>
          </p:cNvSpPr>
          <p:nvPr>
            <p:ph type="sldNum" sz="quarter" idx="12"/>
          </p:nvPr>
        </p:nvSpPr>
        <p:spPr/>
        <p:txBody>
          <a:bodyPr/>
          <a:lstStyle/>
          <a:p>
            <a:fld id="{A8EAE56E-3E3D-4B8A-B2FB-35B32E804CCC}" type="slidenum">
              <a:rPr lang="zh-CN" altLang="en-US" smtClean="0"/>
              <a:t>‹#›</a:t>
            </a:fld>
            <a:endParaRPr lang="zh-CN" altLang="en-US"/>
          </a:p>
        </p:txBody>
      </p:sp>
    </p:spTree>
    <p:extLst>
      <p:ext uri="{BB962C8B-B14F-4D97-AF65-F5344CB8AC3E}">
        <p14:creationId xmlns:p14="http://schemas.microsoft.com/office/powerpoint/2010/main" val="333390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3A821A-5F6C-75D7-9E53-E512875ECFB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659E52-A979-1EB2-1162-D381C0AC41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6B074CA-F2E8-63E8-DFFB-68A9A46A6E8D}"/>
              </a:ext>
            </a:extLst>
          </p:cNvPr>
          <p:cNvSpPr>
            <a:spLocks noGrp="1"/>
          </p:cNvSpPr>
          <p:nvPr>
            <p:ph type="dt" sz="half" idx="10"/>
          </p:nvPr>
        </p:nvSpPr>
        <p:spPr/>
        <p:txBody>
          <a:bodyPr/>
          <a:lstStyle/>
          <a:p>
            <a:fld id="{D8D7B74C-8A76-4889-82D2-D0EA5B6B0259}" type="datetime1">
              <a:rPr lang="zh-CN" altLang="en-US" smtClean="0"/>
              <a:t>2025/11/21</a:t>
            </a:fld>
            <a:endParaRPr lang="zh-CN" altLang="en-US"/>
          </a:p>
        </p:txBody>
      </p:sp>
      <p:sp>
        <p:nvSpPr>
          <p:cNvPr id="5" name="页脚占位符 4">
            <a:extLst>
              <a:ext uri="{FF2B5EF4-FFF2-40B4-BE49-F238E27FC236}">
                <a16:creationId xmlns:a16="http://schemas.microsoft.com/office/drawing/2014/main" id="{516E39B4-D12B-3BA6-8EFB-FB83513CCE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EFFCC8-FEB5-3CF1-E17E-19ED41B2542B}"/>
              </a:ext>
            </a:extLst>
          </p:cNvPr>
          <p:cNvSpPr>
            <a:spLocks noGrp="1"/>
          </p:cNvSpPr>
          <p:nvPr>
            <p:ph type="sldNum" sz="quarter" idx="12"/>
          </p:nvPr>
        </p:nvSpPr>
        <p:spPr/>
        <p:txBody>
          <a:bodyPr/>
          <a:lstStyle/>
          <a:p>
            <a:fld id="{A8EAE56E-3E3D-4B8A-B2FB-35B32E804CCC}" type="slidenum">
              <a:rPr lang="zh-CN" altLang="en-US" smtClean="0"/>
              <a:t>‹#›</a:t>
            </a:fld>
            <a:endParaRPr lang="zh-CN" altLang="en-US"/>
          </a:p>
        </p:txBody>
      </p:sp>
    </p:spTree>
    <p:extLst>
      <p:ext uri="{BB962C8B-B14F-4D97-AF65-F5344CB8AC3E}">
        <p14:creationId xmlns:p14="http://schemas.microsoft.com/office/powerpoint/2010/main" val="2416221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04AF47-BB33-593F-3456-80847FABF87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1A19955-7D65-6238-C8EA-C6A397A0157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5D156A5-B7FC-4B8F-44CC-3450EE6652B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CD88286-C95C-900D-60E1-3D1BF0DE965B}"/>
              </a:ext>
            </a:extLst>
          </p:cNvPr>
          <p:cNvSpPr>
            <a:spLocks noGrp="1"/>
          </p:cNvSpPr>
          <p:nvPr>
            <p:ph type="dt" sz="half" idx="10"/>
          </p:nvPr>
        </p:nvSpPr>
        <p:spPr/>
        <p:txBody>
          <a:bodyPr/>
          <a:lstStyle/>
          <a:p>
            <a:fld id="{8F22402B-789D-456D-8BFA-7AD725C0C1A6}" type="datetime1">
              <a:rPr lang="zh-CN" altLang="en-US" smtClean="0"/>
              <a:t>2025/11/21</a:t>
            </a:fld>
            <a:endParaRPr lang="zh-CN" altLang="en-US"/>
          </a:p>
        </p:txBody>
      </p:sp>
      <p:sp>
        <p:nvSpPr>
          <p:cNvPr id="6" name="页脚占位符 5">
            <a:extLst>
              <a:ext uri="{FF2B5EF4-FFF2-40B4-BE49-F238E27FC236}">
                <a16:creationId xmlns:a16="http://schemas.microsoft.com/office/drawing/2014/main" id="{C1F29615-1438-9348-D8FC-C6B3FA17C6E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93F3379-824E-C495-61C2-2C00A73E3408}"/>
              </a:ext>
            </a:extLst>
          </p:cNvPr>
          <p:cNvSpPr>
            <a:spLocks noGrp="1"/>
          </p:cNvSpPr>
          <p:nvPr>
            <p:ph type="sldNum" sz="quarter" idx="12"/>
          </p:nvPr>
        </p:nvSpPr>
        <p:spPr/>
        <p:txBody>
          <a:bodyPr/>
          <a:lstStyle/>
          <a:p>
            <a:fld id="{A8EAE56E-3E3D-4B8A-B2FB-35B32E804CCC}" type="slidenum">
              <a:rPr lang="zh-CN" altLang="en-US" smtClean="0"/>
              <a:t>‹#›</a:t>
            </a:fld>
            <a:endParaRPr lang="zh-CN" altLang="en-US"/>
          </a:p>
        </p:txBody>
      </p:sp>
    </p:spTree>
    <p:extLst>
      <p:ext uri="{BB962C8B-B14F-4D97-AF65-F5344CB8AC3E}">
        <p14:creationId xmlns:p14="http://schemas.microsoft.com/office/powerpoint/2010/main" val="2451376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81593D-CD00-CF82-70A4-ABE70CA84B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5168190-DAB2-7920-3E1C-99BBE8F451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F35661B-ACA4-6997-DFCD-F57F20C7487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578448D-BC9B-7A67-BEF3-3FB7AABD78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BB83C55-6F82-0BC4-8F85-1FA6239277E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0C64E79-5336-0063-F992-EFEF3C6D5001}"/>
              </a:ext>
            </a:extLst>
          </p:cNvPr>
          <p:cNvSpPr>
            <a:spLocks noGrp="1"/>
          </p:cNvSpPr>
          <p:nvPr>
            <p:ph type="dt" sz="half" idx="10"/>
          </p:nvPr>
        </p:nvSpPr>
        <p:spPr/>
        <p:txBody>
          <a:bodyPr/>
          <a:lstStyle/>
          <a:p>
            <a:fld id="{35E70EF9-E601-4E4B-A37F-F238F3B9A439}" type="datetime1">
              <a:rPr lang="zh-CN" altLang="en-US" smtClean="0"/>
              <a:t>2025/11/21</a:t>
            </a:fld>
            <a:endParaRPr lang="zh-CN" altLang="en-US"/>
          </a:p>
        </p:txBody>
      </p:sp>
      <p:sp>
        <p:nvSpPr>
          <p:cNvPr id="8" name="页脚占位符 7">
            <a:extLst>
              <a:ext uri="{FF2B5EF4-FFF2-40B4-BE49-F238E27FC236}">
                <a16:creationId xmlns:a16="http://schemas.microsoft.com/office/drawing/2014/main" id="{8D12D8DE-448D-CF63-F2F5-5699733732E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7C09D9-D318-46AD-7F62-761C42A27FA6}"/>
              </a:ext>
            </a:extLst>
          </p:cNvPr>
          <p:cNvSpPr>
            <a:spLocks noGrp="1"/>
          </p:cNvSpPr>
          <p:nvPr>
            <p:ph type="sldNum" sz="quarter" idx="12"/>
          </p:nvPr>
        </p:nvSpPr>
        <p:spPr/>
        <p:txBody>
          <a:bodyPr/>
          <a:lstStyle/>
          <a:p>
            <a:fld id="{A8EAE56E-3E3D-4B8A-B2FB-35B32E804CCC}" type="slidenum">
              <a:rPr lang="zh-CN" altLang="en-US" smtClean="0"/>
              <a:t>‹#›</a:t>
            </a:fld>
            <a:endParaRPr lang="zh-CN" altLang="en-US"/>
          </a:p>
        </p:txBody>
      </p:sp>
    </p:spTree>
    <p:extLst>
      <p:ext uri="{BB962C8B-B14F-4D97-AF65-F5344CB8AC3E}">
        <p14:creationId xmlns:p14="http://schemas.microsoft.com/office/powerpoint/2010/main" val="968726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B42F36-D12A-169E-3ECA-0453E2293F1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7C01CBA-49F0-C6C8-B4FB-F0F83621B997}"/>
              </a:ext>
            </a:extLst>
          </p:cNvPr>
          <p:cNvSpPr>
            <a:spLocks noGrp="1"/>
          </p:cNvSpPr>
          <p:nvPr>
            <p:ph type="dt" sz="half" idx="10"/>
          </p:nvPr>
        </p:nvSpPr>
        <p:spPr/>
        <p:txBody>
          <a:bodyPr/>
          <a:lstStyle/>
          <a:p>
            <a:fld id="{CFEEEB3E-7F48-43C4-9572-0685E43D6C3B}" type="datetime1">
              <a:rPr lang="zh-CN" altLang="en-US" smtClean="0"/>
              <a:t>2025/11/21</a:t>
            </a:fld>
            <a:endParaRPr lang="zh-CN" altLang="en-US"/>
          </a:p>
        </p:txBody>
      </p:sp>
      <p:sp>
        <p:nvSpPr>
          <p:cNvPr id="4" name="页脚占位符 3">
            <a:extLst>
              <a:ext uri="{FF2B5EF4-FFF2-40B4-BE49-F238E27FC236}">
                <a16:creationId xmlns:a16="http://schemas.microsoft.com/office/drawing/2014/main" id="{E8332C3D-4B86-7681-FC03-86DE52D079B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F20F399-077C-DC0A-CE76-FB70339B62AC}"/>
              </a:ext>
            </a:extLst>
          </p:cNvPr>
          <p:cNvSpPr>
            <a:spLocks noGrp="1"/>
          </p:cNvSpPr>
          <p:nvPr>
            <p:ph type="sldNum" sz="quarter" idx="12"/>
          </p:nvPr>
        </p:nvSpPr>
        <p:spPr/>
        <p:txBody>
          <a:bodyPr/>
          <a:lstStyle/>
          <a:p>
            <a:fld id="{A8EAE56E-3E3D-4B8A-B2FB-35B32E804CCC}" type="slidenum">
              <a:rPr lang="zh-CN" altLang="en-US" smtClean="0"/>
              <a:t>‹#›</a:t>
            </a:fld>
            <a:endParaRPr lang="zh-CN" altLang="en-US"/>
          </a:p>
        </p:txBody>
      </p:sp>
    </p:spTree>
    <p:extLst>
      <p:ext uri="{BB962C8B-B14F-4D97-AF65-F5344CB8AC3E}">
        <p14:creationId xmlns:p14="http://schemas.microsoft.com/office/powerpoint/2010/main" val="2435039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534055D-1734-7BF9-1C4C-DCFF8D668724}"/>
              </a:ext>
            </a:extLst>
          </p:cNvPr>
          <p:cNvSpPr>
            <a:spLocks noGrp="1"/>
          </p:cNvSpPr>
          <p:nvPr>
            <p:ph type="dt" sz="half" idx="10"/>
          </p:nvPr>
        </p:nvSpPr>
        <p:spPr/>
        <p:txBody>
          <a:bodyPr/>
          <a:lstStyle/>
          <a:p>
            <a:fld id="{CE8DCD30-DFD7-4062-91F5-8A18F1534C99}" type="datetime1">
              <a:rPr lang="zh-CN" altLang="en-US" smtClean="0"/>
              <a:t>2025/11/21</a:t>
            </a:fld>
            <a:endParaRPr lang="zh-CN" altLang="en-US"/>
          </a:p>
        </p:txBody>
      </p:sp>
      <p:sp>
        <p:nvSpPr>
          <p:cNvPr id="3" name="页脚占位符 2">
            <a:extLst>
              <a:ext uri="{FF2B5EF4-FFF2-40B4-BE49-F238E27FC236}">
                <a16:creationId xmlns:a16="http://schemas.microsoft.com/office/drawing/2014/main" id="{CA8D2C89-0AED-902C-A970-AF49C961F30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F38A9D8-EF5C-4FF7-492D-A09D76C127E4}"/>
              </a:ext>
            </a:extLst>
          </p:cNvPr>
          <p:cNvSpPr>
            <a:spLocks noGrp="1"/>
          </p:cNvSpPr>
          <p:nvPr>
            <p:ph type="sldNum" sz="quarter" idx="12"/>
          </p:nvPr>
        </p:nvSpPr>
        <p:spPr/>
        <p:txBody>
          <a:bodyPr/>
          <a:lstStyle/>
          <a:p>
            <a:fld id="{A8EAE56E-3E3D-4B8A-B2FB-35B32E804CCC}" type="slidenum">
              <a:rPr lang="zh-CN" altLang="en-US" smtClean="0"/>
              <a:t>‹#›</a:t>
            </a:fld>
            <a:endParaRPr lang="zh-CN" altLang="en-US"/>
          </a:p>
        </p:txBody>
      </p:sp>
    </p:spTree>
    <p:extLst>
      <p:ext uri="{BB962C8B-B14F-4D97-AF65-F5344CB8AC3E}">
        <p14:creationId xmlns:p14="http://schemas.microsoft.com/office/powerpoint/2010/main" val="1820208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468CCC-9825-C706-E47B-6363980B1C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6544BFC-5062-C193-7E74-BF33B183F6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4351BE2-18CC-AA47-A1E7-3A0B6C030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491A49-25BF-2067-951B-3FC05B4037C4}"/>
              </a:ext>
            </a:extLst>
          </p:cNvPr>
          <p:cNvSpPr>
            <a:spLocks noGrp="1"/>
          </p:cNvSpPr>
          <p:nvPr>
            <p:ph type="dt" sz="half" idx="10"/>
          </p:nvPr>
        </p:nvSpPr>
        <p:spPr/>
        <p:txBody>
          <a:bodyPr/>
          <a:lstStyle/>
          <a:p>
            <a:fld id="{D670B58B-D905-46F5-A1AA-CD79CE520A73}" type="datetime1">
              <a:rPr lang="zh-CN" altLang="en-US" smtClean="0"/>
              <a:t>2025/11/21</a:t>
            </a:fld>
            <a:endParaRPr lang="zh-CN" altLang="en-US"/>
          </a:p>
        </p:txBody>
      </p:sp>
      <p:sp>
        <p:nvSpPr>
          <p:cNvPr id="6" name="页脚占位符 5">
            <a:extLst>
              <a:ext uri="{FF2B5EF4-FFF2-40B4-BE49-F238E27FC236}">
                <a16:creationId xmlns:a16="http://schemas.microsoft.com/office/drawing/2014/main" id="{545550E6-B23F-59AC-09D7-60245FA0E74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1A05DDE-3CD9-D890-9437-B80B177BA29C}"/>
              </a:ext>
            </a:extLst>
          </p:cNvPr>
          <p:cNvSpPr>
            <a:spLocks noGrp="1"/>
          </p:cNvSpPr>
          <p:nvPr>
            <p:ph type="sldNum" sz="quarter" idx="12"/>
          </p:nvPr>
        </p:nvSpPr>
        <p:spPr/>
        <p:txBody>
          <a:bodyPr/>
          <a:lstStyle/>
          <a:p>
            <a:fld id="{A8EAE56E-3E3D-4B8A-B2FB-35B32E804CCC}" type="slidenum">
              <a:rPr lang="zh-CN" altLang="en-US" smtClean="0"/>
              <a:t>‹#›</a:t>
            </a:fld>
            <a:endParaRPr lang="zh-CN" altLang="en-US"/>
          </a:p>
        </p:txBody>
      </p:sp>
    </p:spTree>
    <p:extLst>
      <p:ext uri="{BB962C8B-B14F-4D97-AF65-F5344CB8AC3E}">
        <p14:creationId xmlns:p14="http://schemas.microsoft.com/office/powerpoint/2010/main" val="264864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7E9A3E-2ACF-B0EC-7141-0D406B80037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4C8049F-FA57-4B36-FFF2-91F1EB27274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E51357A-4221-D4B3-12C2-9E1DF0F99AAC}"/>
              </a:ext>
            </a:extLst>
          </p:cNvPr>
          <p:cNvSpPr>
            <a:spLocks noGrp="1"/>
          </p:cNvSpPr>
          <p:nvPr>
            <p:ph type="dt" sz="half" idx="10"/>
          </p:nvPr>
        </p:nvSpPr>
        <p:spPr/>
        <p:txBody>
          <a:bodyPr/>
          <a:lstStyle/>
          <a:p>
            <a:fld id="{429FCABA-EBF7-4DA3-B927-49FC98A652A4}" type="datetime1">
              <a:rPr lang="zh-CN" altLang="en-US" smtClean="0"/>
              <a:t>2025/11/21</a:t>
            </a:fld>
            <a:endParaRPr lang="zh-CN" altLang="en-US"/>
          </a:p>
        </p:txBody>
      </p:sp>
      <p:sp>
        <p:nvSpPr>
          <p:cNvPr id="5" name="页脚占位符 4">
            <a:extLst>
              <a:ext uri="{FF2B5EF4-FFF2-40B4-BE49-F238E27FC236}">
                <a16:creationId xmlns:a16="http://schemas.microsoft.com/office/drawing/2014/main" id="{612127F5-1A45-9FAD-3426-2D99A45D7C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6FB39F-5ED1-077F-0165-1F7F42CAA829}"/>
              </a:ext>
            </a:extLst>
          </p:cNvPr>
          <p:cNvSpPr>
            <a:spLocks noGrp="1"/>
          </p:cNvSpPr>
          <p:nvPr>
            <p:ph type="sldNum" sz="quarter" idx="12"/>
          </p:nvPr>
        </p:nvSpPr>
        <p:spPr/>
        <p:txBody>
          <a:bodyPr/>
          <a:lstStyle/>
          <a:p>
            <a:fld id="{1B4BEAE9-A792-412B-8F61-37BC023E3A81}" type="slidenum">
              <a:rPr lang="zh-CN" altLang="en-US" smtClean="0"/>
              <a:t>‹#›</a:t>
            </a:fld>
            <a:endParaRPr lang="zh-CN" altLang="en-US"/>
          </a:p>
        </p:txBody>
      </p:sp>
    </p:spTree>
    <p:extLst>
      <p:ext uri="{BB962C8B-B14F-4D97-AF65-F5344CB8AC3E}">
        <p14:creationId xmlns:p14="http://schemas.microsoft.com/office/powerpoint/2010/main" val="1232288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477BB-A053-D9F4-0CA5-08857AAF368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2C9DEB4-2163-F155-20E2-2D425A99BE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3F983E0-E7D6-8321-F75D-5A69CBAF6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675D9AD-0EA7-8ADB-99CE-426CE3C78F26}"/>
              </a:ext>
            </a:extLst>
          </p:cNvPr>
          <p:cNvSpPr>
            <a:spLocks noGrp="1"/>
          </p:cNvSpPr>
          <p:nvPr>
            <p:ph type="dt" sz="half" idx="10"/>
          </p:nvPr>
        </p:nvSpPr>
        <p:spPr/>
        <p:txBody>
          <a:bodyPr/>
          <a:lstStyle/>
          <a:p>
            <a:fld id="{73E9E455-2AC7-4AFC-9857-7127D9A20F4F}" type="datetime1">
              <a:rPr lang="zh-CN" altLang="en-US" smtClean="0"/>
              <a:t>2025/11/21</a:t>
            </a:fld>
            <a:endParaRPr lang="zh-CN" altLang="en-US"/>
          </a:p>
        </p:txBody>
      </p:sp>
      <p:sp>
        <p:nvSpPr>
          <p:cNvPr id="6" name="页脚占位符 5">
            <a:extLst>
              <a:ext uri="{FF2B5EF4-FFF2-40B4-BE49-F238E27FC236}">
                <a16:creationId xmlns:a16="http://schemas.microsoft.com/office/drawing/2014/main" id="{6A53EB51-6089-AFBD-BB89-BF3FA018C82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DB8374B-3437-6F30-6143-DB18F99B74EF}"/>
              </a:ext>
            </a:extLst>
          </p:cNvPr>
          <p:cNvSpPr>
            <a:spLocks noGrp="1"/>
          </p:cNvSpPr>
          <p:nvPr>
            <p:ph type="sldNum" sz="quarter" idx="12"/>
          </p:nvPr>
        </p:nvSpPr>
        <p:spPr/>
        <p:txBody>
          <a:bodyPr/>
          <a:lstStyle/>
          <a:p>
            <a:fld id="{A8EAE56E-3E3D-4B8A-B2FB-35B32E804CCC}" type="slidenum">
              <a:rPr lang="zh-CN" altLang="en-US" smtClean="0"/>
              <a:t>‹#›</a:t>
            </a:fld>
            <a:endParaRPr lang="zh-CN" altLang="en-US"/>
          </a:p>
        </p:txBody>
      </p:sp>
    </p:spTree>
    <p:extLst>
      <p:ext uri="{BB962C8B-B14F-4D97-AF65-F5344CB8AC3E}">
        <p14:creationId xmlns:p14="http://schemas.microsoft.com/office/powerpoint/2010/main" val="1725607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DA8287-0769-2D23-4CC0-F01C4003F12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54D4016-B6C1-3DE0-F9D1-29F3C0D52E6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01FDC6B-DE0C-FAB4-6F59-221A6DF94177}"/>
              </a:ext>
            </a:extLst>
          </p:cNvPr>
          <p:cNvSpPr>
            <a:spLocks noGrp="1"/>
          </p:cNvSpPr>
          <p:nvPr>
            <p:ph type="dt" sz="half" idx="10"/>
          </p:nvPr>
        </p:nvSpPr>
        <p:spPr/>
        <p:txBody>
          <a:bodyPr/>
          <a:lstStyle/>
          <a:p>
            <a:fld id="{02ECF9FC-91DF-4237-AD17-3E561A16E7B6}" type="datetime1">
              <a:rPr lang="zh-CN" altLang="en-US" smtClean="0"/>
              <a:t>2025/11/21</a:t>
            </a:fld>
            <a:endParaRPr lang="zh-CN" altLang="en-US"/>
          </a:p>
        </p:txBody>
      </p:sp>
      <p:sp>
        <p:nvSpPr>
          <p:cNvPr id="5" name="页脚占位符 4">
            <a:extLst>
              <a:ext uri="{FF2B5EF4-FFF2-40B4-BE49-F238E27FC236}">
                <a16:creationId xmlns:a16="http://schemas.microsoft.com/office/drawing/2014/main" id="{E6EE2BDE-B11C-61EC-3B96-E5C70947C04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8CABA5-AF7A-7150-5291-75A72000274A}"/>
              </a:ext>
            </a:extLst>
          </p:cNvPr>
          <p:cNvSpPr>
            <a:spLocks noGrp="1"/>
          </p:cNvSpPr>
          <p:nvPr>
            <p:ph type="sldNum" sz="quarter" idx="12"/>
          </p:nvPr>
        </p:nvSpPr>
        <p:spPr/>
        <p:txBody>
          <a:bodyPr/>
          <a:lstStyle/>
          <a:p>
            <a:fld id="{A8EAE56E-3E3D-4B8A-B2FB-35B32E804CCC}" type="slidenum">
              <a:rPr lang="zh-CN" altLang="en-US" smtClean="0"/>
              <a:t>‹#›</a:t>
            </a:fld>
            <a:endParaRPr lang="zh-CN" altLang="en-US"/>
          </a:p>
        </p:txBody>
      </p:sp>
    </p:spTree>
    <p:extLst>
      <p:ext uri="{BB962C8B-B14F-4D97-AF65-F5344CB8AC3E}">
        <p14:creationId xmlns:p14="http://schemas.microsoft.com/office/powerpoint/2010/main" val="4068295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7170AC4-AC35-60FD-267A-0A7FE1936E6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9D8AB58-083F-1D74-23C7-4B89AE078F1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D8CB093-EE85-A15A-8EC0-3F99EC4D93E4}"/>
              </a:ext>
            </a:extLst>
          </p:cNvPr>
          <p:cNvSpPr>
            <a:spLocks noGrp="1"/>
          </p:cNvSpPr>
          <p:nvPr>
            <p:ph type="dt" sz="half" idx="10"/>
          </p:nvPr>
        </p:nvSpPr>
        <p:spPr/>
        <p:txBody>
          <a:bodyPr/>
          <a:lstStyle/>
          <a:p>
            <a:fld id="{EF0709CE-FCC7-4DE6-9EBE-50185238095C}" type="datetime1">
              <a:rPr lang="zh-CN" altLang="en-US" smtClean="0"/>
              <a:t>2025/11/21</a:t>
            </a:fld>
            <a:endParaRPr lang="zh-CN" altLang="en-US"/>
          </a:p>
        </p:txBody>
      </p:sp>
      <p:sp>
        <p:nvSpPr>
          <p:cNvPr id="5" name="页脚占位符 4">
            <a:extLst>
              <a:ext uri="{FF2B5EF4-FFF2-40B4-BE49-F238E27FC236}">
                <a16:creationId xmlns:a16="http://schemas.microsoft.com/office/drawing/2014/main" id="{61CCCD22-08E4-C289-CCC2-611233D976B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4FEFF2D-3C82-9012-7425-DED0F9A78A63}"/>
              </a:ext>
            </a:extLst>
          </p:cNvPr>
          <p:cNvSpPr>
            <a:spLocks noGrp="1"/>
          </p:cNvSpPr>
          <p:nvPr>
            <p:ph type="sldNum" sz="quarter" idx="12"/>
          </p:nvPr>
        </p:nvSpPr>
        <p:spPr/>
        <p:txBody>
          <a:bodyPr/>
          <a:lstStyle/>
          <a:p>
            <a:fld id="{A8EAE56E-3E3D-4B8A-B2FB-35B32E804CCC}" type="slidenum">
              <a:rPr lang="zh-CN" altLang="en-US" smtClean="0"/>
              <a:t>‹#›</a:t>
            </a:fld>
            <a:endParaRPr lang="zh-CN" altLang="en-US"/>
          </a:p>
        </p:txBody>
      </p:sp>
    </p:spTree>
    <p:extLst>
      <p:ext uri="{BB962C8B-B14F-4D97-AF65-F5344CB8AC3E}">
        <p14:creationId xmlns:p14="http://schemas.microsoft.com/office/powerpoint/2010/main" val="293615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87C66F-2DFC-9A13-D6F7-5EEF2813B61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F4C4EA7-55A5-FADC-E2AC-34A758F142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EE1DD80-AD61-0A30-3F66-1B2C322D5C5A}"/>
              </a:ext>
            </a:extLst>
          </p:cNvPr>
          <p:cNvSpPr>
            <a:spLocks noGrp="1"/>
          </p:cNvSpPr>
          <p:nvPr>
            <p:ph type="dt" sz="half" idx="10"/>
          </p:nvPr>
        </p:nvSpPr>
        <p:spPr/>
        <p:txBody>
          <a:bodyPr/>
          <a:lstStyle/>
          <a:p>
            <a:fld id="{BE94C0C5-B684-4804-88B3-5BC98BD4782B}" type="datetime1">
              <a:rPr lang="zh-CN" altLang="en-US" smtClean="0"/>
              <a:t>2025/11/21</a:t>
            </a:fld>
            <a:endParaRPr lang="zh-CN" altLang="en-US"/>
          </a:p>
        </p:txBody>
      </p:sp>
      <p:sp>
        <p:nvSpPr>
          <p:cNvPr id="5" name="页脚占位符 4">
            <a:extLst>
              <a:ext uri="{FF2B5EF4-FFF2-40B4-BE49-F238E27FC236}">
                <a16:creationId xmlns:a16="http://schemas.microsoft.com/office/drawing/2014/main" id="{BB97D04D-C19A-6938-22B5-9A4C29FEE2C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A06CB6-FA17-65EC-55EB-70122A9FB919}"/>
              </a:ext>
            </a:extLst>
          </p:cNvPr>
          <p:cNvSpPr>
            <a:spLocks noGrp="1"/>
          </p:cNvSpPr>
          <p:nvPr>
            <p:ph type="sldNum" sz="quarter" idx="12"/>
          </p:nvPr>
        </p:nvSpPr>
        <p:spPr/>
        <p:txBody>
          <a:bodyPr/>
          <a:lstStyle/>
          <a:p>
            <a:fld id="{1B4BEAE9-A792-412B-8F61-37BC023E3A81}" type="slidenum">
              <a:rPr lang="zh-CN" altLang="en-US" smtClean="0"/>
              <a:t>‹#›</a:t>
            </a:fld>
            <a:endParaRPr lang="zh-CN" altLang="en-US"/>
          </a:p>
        </p:txBody>
      </p:sp>
    </p:spTree>
    <p:extLst>
      <p:ext uri="{BB962C8B-B14F-4D97-AF65-F5344CB8AC3E}">
        <p14:creationId xmlns:p14="http://schemas.microsoft.com/office/powerpoint/2010/main" val="353927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A4F54C-0EB7-D41F-CCDE-19790A88B2F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46B615-60D3-8353-90F4-D1732DAD279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FFB94E9-C3F4-A02B-0386-77E2B5C06EB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388EFB0-7561-90A8-68F4-C7E65403D968}"/>
              </a:ext>
            </a:extLst>
          </p:cNvPr>
          <p:cNvSpPr>
            <a:spLocks noGrp="1"/>
          </p:cNvSpPr>
          <p:nvPr>
            <p:ph type="dt" sz="half" idx="10"/>
          </p:nvPr>
        </p:nvSpPr>
        <p:spPr/>
        <p:txBody>
          <a:bodyPr/>
          <a:lstStyle/>
          <a:p>
            <a:fld id="{BB2E10EC-AA5A-43D9-A4B1-CFC0939808A4}" type="datetime1">
              <a:rPr lang="zh-CN" altLang="en-US" smtClean="0"/>
              <a:t>2025/11/21</a:t>
            </a:fld>
            <a:endParaRPr lang="zh-CN" altLang="en-US"/>
          </a:p>
        </p:txBody>
      </p:sp>
      <p:sp>
        <p:nvSpPr>
          <p:cNvPr id="6" name="页脚占位符 5">
            <a:extLst>
              <a:ext uri="{FF2B5EF4-FFF2-40B4-BE49-F238E27FC236}">
                <a16:creationId xmlns:a16="http://schemas.microsoft.com/office/drawing/2014/main" id="{4B93E4C5-4619-B0D1-98AD-ED9F089601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1C77607-D462-F3EA-2928-016D199B7410}"/>
              </a:ext>
            </a:extLst>
          </p:cNvPr>
          <p:cNvSpPr>
            <a:spLocks noGrp="1"/>
          </p:cNvSpPr>
          <p:nvPr>
            <p:ph type="sldNum" sz="quarter" idx="12"/>
          </p:nvPr>
        </p:nvSpPr>
        <p:spPr/>
        <p:txBody>
          <a:bodyPr/>
          <a:lstStyle/>
          <a:p>
            <a:fld id="{1B4BEAE9-A792-412B-8F61-37BC023E3A81}" type="slidenum">
              <a:rPr lang="zh-CN" altLang="en-US" smtClean="0"/>
              <a:t>‹#›</a:t>
            </a:fld>
            <a:endParaRPr lang="zh-CN" altLang="en-US"/>
          </a:p>
        </p:txBody>
      </p:sp>
    </p:spTree>
    <p:extLst>
      <p:ext uri="{BB962C8B-B14F-4D97-AF65-F5344CB8AC3E}">
        <p14:creationId xmlns:p14="http://schemas.microsoft.com/office/powerpoint/2010/main" val="3988345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51B2F6-4B43-C49F-4559-9C2A941F9C7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FE27F40-91D1-E79A-C30A-D30C00F76C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131A014-5C78-5E41-3E4A-421F64B3A74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C9C0990-8AA4-7204-5EFE-39CA9D6B62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D1A691A-D9AB-8AFF-A002-1A3312FB9CE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A4E1C77-6458-1E09-EE77-5453E212AFCB}"/>
              </a:ext>
            </a:extLst>
          </p:cNvPr>
          <p:cNvSpPr>
            <a:spLocks noGrp="1"/>
          </p:cNvSpPr>
          <p:nvPr>
            <p:ph type="dt" sz="half" idx="10"/>
          </p:nvPr>
        </p:nvSpPr>
        <p:spPr/>
        <p:txBody>
          <a:bodyPr/>
          <a:lstStyle/>
          <a:p>
            <a:fld id="{BB8EFC1D-868F-4AAB-A09F-D46AC1E31BA6}" type="datetime1">
              <a:rPr lang="zh-CN" altLang="en-US" smtClean="0"/>
              <a:t>2025/11/21</a:t>
            </a:fld>
            <a:endParaRPr lang="zh-CN" altLang="en-US"/>
          </a:p>
        </p:txBody>
      </p:sp>
      <p:sp>
        <p:nvSpPr>
          <p:cNvPr id="8" name="页脚占位符 7">
            <a:extLst>
              <a:ext uri="{FF2B5EF4-FFF2-40B4-BE49-F238E27FC236}">
                <a16:creationId xmlns:a16="http://schemas.microsoft.com/office/drawing/2014/main" id="{92B491C5-2284-1658-0F07-7442549AC77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4ED9703-1D87-EF2A-06B6-8CE61B59721C}"/>
              </a:ext>
            </a:extLst>
          </p:cNvPr>
          <p:cNvSpPr>
            <a:spLocks noGrp="1"/>
          </p:cNvSpPr>
          <p:nvPr>
            <p:ph type="sldNum" sz="quarter" idx="12"/>
          </p:nvPr>
        </p:nvSpPr>
        <p:spPr/>
        <p:txBody>
          <a:bodyPr/>
          <a:lstStyle/>
          <a:p>
            <a:fld id="{1B4BEAE9-A792-412B-8F61-37BC023E3A81}" type="slidenum">
              <a:rPr lang="zh-CN" altLang="en-US" smtClean="0"/>
              <a:t>‹#›</a:t>
            </a:fld>
            <a:endParaRPr lang="zh-CN" altLang="en-US"/>
          </a:p>
        </p:txBody>
      </p:sp>
    </p:spTree>
    <p:extLst>
      <p:ext uri="{BB962C8B-B14F-4D97-AF65-F5344CB8AC3E}">
        <p14:creationId xmlns:p14="http://schemas.microsoft.com/office/powerpoint/2010/main" val="352089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36B4C1-1344-C2C3-88F9-226C86BC0E9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F10C785-E838-E990-E1C2-B31F9C5C0E8D}"/>
              </a:ext>
            </a:extLst>
          </p:cNvPr>
          <p:cNvSpPr>
            <a:spLocks noGrp="1"/>
          </p:cNvSpPr>
          <p:nvPr>
            <p:ph type="dt" sz="half" idx="10"/>
          </p:nvPr>
        </p:nvSpPr>
        <p:spPr/>
        <p:txBody>
          <a:bodyPr/>
          <a:lstStyle/>
          <a:p>
            <a:fld id="{727FDAA7-ADC5-41C0-82F4-D2E8F43E3DEA}" type="datetime1">
              <a:rPr lang="zh-CN" altLang="en-US" smtClean="0"/>
              <a:t>2025/11/21</a:t>
            </a:fld>
            <a:endParaRPr lang="zh-CN" altLang="en-US"/>
          </a:p>
        </p:txBody>
      </p:sp>
      <p:sp>
        <p:nvSpPr>
          <p:cNvPr id="4" name="页脚占位符 3">
            <a:extLst>
              <a:ext uri="{FF2B5EF4-FFF2-40B4-BE49-F238E27FC236}">
                <a16:creationId xmlns:a16="http://schemas.microsoft.com/office/drawing/2014/main" id="{5477E6C1-7143-224D-9224-A5359D97241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FC4E2E1-7A92-B206-B1C6-74943C1B3E25}"/>
              </a:ext>
            </a:extLst>
          </p:cNvPr>
          <p:cNvSpPr>
            <a:spLocks noGrp="1"/>
          </p:cNvSpPr>
          <p:nvPr>
            <p:ph type="sldNum" sz="quarter" idx="12"/>
          </p:nvPr>
        </p:nvSpPr>
        <p:spPr/>
        <p:txBody>
          <a:bodyPr/>
          <a:lstStyle/>
          <a:p>
            <a:fld id="{1B4BEAE9-A792-412B-8F61-37BC023E3A81}" type="slidenum">
              <a:rPr lang="zh-CN" altLang="en-US" smtClean="0"/>
              <a:t>‹#›</a:t>
            </a:fld>
            <a:endParaRPr lang="zh-CN" altLang="en-US"/>
          </a:p>
        </p:txBody>
      </p:sp>
    </p:spTree>
    <p:extLst>
      <p:ext uri="{BB962C8B-B14F-4D97-AF65-F5344CB8AC3E}">
        <p14:creationId xmlns:p14="http://schemas.microsoft.com/office/powerpoint/2010/main" val="895529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994248D-4802-1606-9ED4-AD8E22C7FB26}"/>
              </a:ext>
            </a:extLst>
          </p:cNvPr>
          <p:cNvSpPr>
            <a:spLocks noGrp="1"/>
          </p:cNvSpPr>
          <p:nvPr>
            <p:ph type="dt" sz="half" idx="10"/>
          </p:nvPr>
        </p:nvSpPr>
        <p:spPr/>
        <p:txBody>
          <a:bodyPr/>
          <a:lstStyle/>
          <a:p>
            <a:fld id="{1B00DEBD-FD89-440B-92FE-2312012F552B}" type="datetime1">
              <a:rPr lang="zh-CN" altLang="en-US" smtClean="0"/>
              <a:t>2025/11/21</a:t>
            </a:fld>
            <a:endParaRPr lang="zh-CN" altLang="en-US"/>
          </a:p>
        </p:txBody>
      </p:sp>
      <p:sp>
        <p:nvSpPr>
          <p:cNvPr id="3" name="页脚占位符 2">
            <a:extLst>
              <a:ext uri="{FF2B5EF4-FFF2-40B4-BE49-F238E27FC236}">
                <a16:creationId xmlns:a16="http://schemas.microsoft.com/office/drawing/2014/main" id="{49CECD5E-CCEB-D5DC-EB62-06A70D5F4DC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1F24B14-2DFC-42D0-B078-944A5A81E765}"/>
              </a:ext>
            </a:extLst>
          </p:cNvPr>
          <p:cNvSpPr>
            <a:spLocks noGrp="1"/>
          </p:cNvSpPr>
          <p:nvPr>
            <p:ph type="sldNum" sz="quarter" idx="12"/>
          </p:nvPr>
        </p:nvSpPr>
        <p:spPr/>
        <p:txBody>
          <a:bodyPr/>
          <a:lstStyle/>
          <a:p>
            <a:fld id="{1B4BEAE9-A792-412B-8F61-37BC023E3A81}" type="slidenum">
              <a:rPr lang="zh-CN" altLang="en-US" smtClean="0"/>
              <a:t>‹#›</a:t>
            </a:fld>
            <a:endParaRPr lang="zh-CN" altLang="en-US"/>
          </a:p>
        </p:txBody>
      </p:sp>
    </p:spTree>
    <p:extLst>
      <p:ext uri="{BB962C8B-B14F-4D97-AF65-F5344CB8AC3E}">
        <p14:creationId xmlns:p14="http://schemas.microsoft.com/office/powerpoint/2010/main" val="348311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2529B5-7B01-95DC-DDB0-279AB5F692F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DA29588-62F5-6BD0-BD7B-00331750C2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0878189-5AF1-A2EA-4114-110C45E8A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A63125E-6F5B-8197-11BA-2B2E0C3B2F7D}"/>
              </a:ext>
            </a:extLst>
          </p:cNvPr>
          <p:cNvSpPr>
            <a:spLocks noGrp="1"/>
          </p:cNvSpPr>
          <p:nvPr>
            <p:ph type="dt" sz="half" idx="10"/>
          </p:nvPr>
        </p:nvSpPr>
        <p:spPr/>
        <p:txBody>
          <a:bodyPr/>
          <a:lstStyle/>
          <a:p>
            <a:fld id="{667E9D1B-6D01-4055-87C5-8C8B4CDA4A5A}" type="datetime1">
              <a:rPr lang="zh-CN" altLang="en-US" smtClean="0"/>
              <a:t>2025/11/21</a:t>
            </a:fld>
            <a:endParaRPr lang="zh-CN" altLang="en-US"/>
          </a:p>
        </p:txBody>
      </p:sp>
      <p:sp>
        <p:nvSpPr>
          <p:cNvPr id="6" name="页脚占位符 5">
            <a:extLst>
              <a:ext uri="{FF2B5EF4-FFF2-40B4-BE49-F238E27FC236}">
                <a16:creationId xmlns:a16="http://schemas.microsoft.com/office/drawing/2014/main" id="{732CA4B2-F9B2-FE4B-17FE-68959DBD9A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6B53EBB-8CDD-8947-6EDE-4C35ABEC4973}"/>
              </a:ext>
            </a:extLst>
          </p:cNvPr>
          <p:cNvSpPr>
            <a:spLocks noGrp="1"/>
          </p:cNvSpPr>
          <p:nvPr>
            <p:ph type="sldNum" sz="quarter" idx="12"/>
          </p:nvPr>
        </p:nvSpPr>
        <p:spPr/>
        <p:txBody>
          <a:bodyPr/>
          <a:lstStyle/>
          <a:p>
            <a:fld id="{1B4BEAE9-A792-412B-8F61-37BC023E3A81}" type="slidenum">
              <a:rPr lang="zh-CN" altLang="en-US" smtClean="0"/>
              <a:t>‹#›</a:t>
            </a:fld>
            <a:endParaRPr lang="zh-CN" altLang="en-US"/>
          </a:p>
        </p:txBody>
      </p:sp>
    </p:spTree>
    <p:extLst>
      <p:ext uri="{BB962C8B-B14F-4D97-AF65-F5344CB8AC3E}">
        <p14:creationId xmlns:p14="http://schemas.microsoft.com/office/powerpoint/2010/main" val="29051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52111D-7327-C57A-DCA6-62AF87DA816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7E6E551-75F9-F1AB-7E13-209FC3454A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62F0617-92E5-8D7C-0497-338A9E8317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09E5A74-18FE-FC20-07B7-CB3DBB6D2850}"/>
              </a:ext>
            </a:extLst>
          </p:cNvPr>
          <p:cNvSpPr>
            <a:spLocks noGrp="1"/>
          </p:cNvSpPr>
          <p:nvPr>
            <p:ph type="dt" sz="half" idx="10"/>
          </p:nvPr>
        </p:nvSpPr>
        <p:spPr/>
        <p:txBody>
          <a:bodyPr/>
          <a:lstStyle/>
          <a:p>
            <a:fld id="{901BEACD-BDD5-491E-A24E-16F094BAD4CF}" type="datetime1">
              <a:rPr lang="zh-CN" altLang="en-US" smtClean="0"/>
              <a:t>2025/11/21</a:t>
            </a:fld>
            <a:endParaRPr lang="zh-CN" altLang="en-US"/>
          </a:p>
        </p:txBody>
      </p:sp>
      <p:sp>
        <p:nvSpPr>
          <p:cNvPr id="6" name="页脚占位符 5">
            <a:extLst>
              <a:ext uri="{FF2B5EF4-FFF2-40B4-BE49-F238E27FC236}">
                <a16:creationId xmlns:a16="http://schemas.microsoft.com/office/drawing/2014/main" id="{0F25B3EF-5FA0-040D-074F-05B842BAC5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9C32C3-ECA9-78F1-2D3A-AD4B33E0086A}"/>
              </a:ext>
            </a:extLst>
          </p:cNvPr>
          <p:cNvSpPr>
            <a:spLocks noGrp="1"/>
          </p:cNvSpPr>
          <p:nvPr>
            <p:ph type="sldNum" sz="quarter" idx="12"/>
          </p:nvPr>
        </p:nvSpPr>
        <p:spPr/>
        <p:txBody>
          <a:bodyPr/>
          <a:lstStyle/>
          <a:p>
            <a:fld id="{1B4BEAE9-A792-412B-8F61-37BC023E3A81}" type="slidenum">
              <a:rPr lang="zh-CN" altLang="en-US" smtClean="0"/>
              <a:t>‹#›</a:t>
            </a:fld>
            <a:endParaRPr lang="zh-CN" altLang="en-US"/>
          </a:p>
        </p:txBody>
      </p:sp>
    </p:spTree>
    <p:extLst>
      <p:ext uri="{BB962C8B-B14F-4D97-AF65-F5344CB8AC3E}">
        <p14:creationId xmlns:p14="http://schemas.microsoft.com/office/powerpoint/2010/main" val="215885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CDF071C-CF26-05AD-D3E3-F8571F66A0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9959D2B-9BD9-0B3C-0851-E0DAB4E025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3F48044-761F-F0DB-FD17-6328C62EA5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51AF0-DA94-4CAC-A585-D195E1E572E4}" type="datetime1">
              <a:rPr lang="zh-CN" altLang="en-US" smtClean="0"/>
              <a:t>2025/11/21</a:t>
            </a:fld>
            <a:endParaRPr lang="zh-CN" altLang="en-US"/>
          </a:p>
        </p:txBody>
      </p:sp>
      <p:sp>
        <p:nvSpPr>
          <p:cNvPr id="5" name="页脚占位符 4">
            <a:extLst>
              <a:ext uri="{FF2B5EF4-FFF2-40B4-BE49-F238E27FC236}">
                <a16:creationId xmlns:a16="http://schemas.microsoft.com/office/drawing/2014/main" id="{D514B977-ECDE-95F0-76F4-A8EE786CB4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96EBA81-F0E6-5359-63B6-441402768F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BEAE9-A792-412B-8F61-37BC023E3A81}" type="slidenum">
              <a:rPr lang="zh-CN" altLang="en-US" smtClean="0"/>
              <a:t>‹#›</a:t>
            </a:fld>
            <a:endParaRPr lang="zh-CN" altLang="en-US"/>
          </a:p>
        </p:txBody>
      </p:sp>
    </p:spTree>
    <p:extLst>
      <p:ext uri="{BB962C8B-B14F-4D97-AF65-F5344CB8AC3E}">
        <p14:creationId xmlns:p14="http://schemas.microsoft.com/office/powerpoint/2010/main" val="39905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B871C50-C2FE-32AC-49BD-7BCEF0B8A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a:t>
            </a:r>
            <a:r>
              <a:rPr lang="en-US" altLang="zh-CN" dirty="0"/>
              <a:t>ad</a:t>
            </a:r>
            <a:r>
              <a:rPr lang="zh-CN" altLang="en-US" dirty="0"/>
              <a:t>编辑母版标题样式</a:t>
            </a:r>
          </a:p>
        </p:txBody>
      </p:sp>
      <p:sp>
        <p:nvSpPr>
          <p:cNvPr id="3" name="文本占位符 2">
            <a:extLst>
              <a:ext uri="{FF2B5EF4-FFF2-40B4-BE49-F238E27FC236}">
                <a16:creationId xmlns:a16="http://schemas.microsoft.com/office/drawing/2014/main" id="{D3E04541-DE74-3F69-B42A-61A28D2FE9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0AB2D9-B035-7178-C740-DCB238DD90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064E8-A554-48DE-A679-471CFFBE1B4A}" type="datetime1">
              <a:rPr lang="zh-CN" altLang="en-US" smtClean="0"/>
              <a:t>2025/11/21</a:t>
            </a:fld>
            <a:endParaRPr lang="zh-CN" altLang="en-US"/>
          </a:p>
        </p:txBody>
      </p:sp>
      <p:sp>
        <p:nvSpPr>
          <p:cNvPr id="5" name="页脚占位符 4">
            <a:extLst>
              <a:ext uri="{FF2B5EF4-FFF2-40B4-BE49-F238E27FC236}">
                <a16:creationId xmlns:a16="http://schemas.microsoft.com/office/drawing/2014/main" id="{3BF921B9-5CEF-3457-A77F-FC18F21B18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2231513-F979-8610-A087-CD803E82A3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AE56E-3E3D-4B8A-B2FB-35B32E804CCC}" type="slidenum">
              <a:rPr lang="zh-CN" altLang="en-US" smtClean="0"/>
              <a:t>‹#›</a:t>
            </a:fld>
            <a:endParaRPr lang="zh-CN" altLang="en-US"/>
          </a:p>
        </p:txBody>
      </p:sp>
    </p:spTree>
    <p:extLst>
      <p:ext uri="{BB962C8B-B14F-4D97-AF65-F5344CB8AC3E}">
        <p14:creationId xmlns:p14="http://schemas.microsoft.com/office/powerpoint/2010/main" val="4161586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21.png"/><Relationship Id="rId7"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chart" Target="../charts/chart5.xml"/><Relationship Id="rId4" Type="http://schemas.openxmlformats.org/officeDocument/2006/relationships/image" Target="../media/image22.png"/><Relationship Id="rId9"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A276B-11F7-6142-96B2-65916AD56841}"/>
              </a:ext>
            </a:extLst>
          </p:cNvPr>
          <p:cNvSpPr>
            <a:spLocks noGrp="1"/>
          </p:cNvSpPr>
          <p:nvPr>
            <p:ph type="ctrTitle"/>
          </p:nvPr>
        </p:nvSpPr>
        <p:spPr>
          <a:xfrm>
            <a:off x="944526" y="1974605"/>
            <a:ext cx="10302948" cy="1352145"/>
          </a:xfrm>
        </p:spPr>
        <p:txBody>
          <a:bodyPr>
            <a:normAutofit fontScale="90000"/>
          </a:bodyPr>
          <a:lstStyle/>
          <a:p>
            <a:pPr>
              <a:lnSpc>
                <a:spcPct val="100000"/>
              </a:lnSpc>
            </a:pPr>
            <a:r>
              <a:rPr lang="en-US" sz="4000" dirty="0">
                <a:latin typeface="Palatino Linotype" panose="02040502050505030304" pitchFamily="18" charset="0"/>
              </a:rPr>
              <a:t>Struct2D: A Perception-Guided Framework for </a:t>
            </a:r>
            <a:br>
              <a:rPr lang="en-US" sz="4000" dirty="0">
                <a:latin typeface="Palatino Linotype" panose="02040502050505030304" pitchFamily="18" charset="0"/>
              </a:rPr>
            </a:br>
            <a:r>
              <a:rPr lang="en-US" sz="4000" dirty="0">
                <a:latin typeface="Palatino Linotype" panose="02040502050505030304" pitchFamily="18" charset="0"/>
              </a:rPr>
              <a:t>Spatial Reasoning in </a:t>
            </a:r>
            <a:r>
              <a:rPr lang="en-US" altLang="zh-CN" sz="4000" dirty="0">
                <a:latin typeface="Palatino Linotype" panose="02040502050505030304" pitchFamily="18" charset="0"/>
              </a:rPr>
              <a:t>MLLMs</a:t>
            </a:r>
            <a:endParaRPr lang="en-US" sz="4000" dirty="0">
              <a:latin typeface="Palatino Linotype" panose="02040502050505030304" pitchFamily="18" charset="0"/>
            </a:endParaRPr>
          </a:p>
        </p:txBody>
      </p:sp>
      <p:sp>
        <p:nvSpPr>
          <p:cNvPr id="3" name="Subtitle 2">
            <a:extLst>
              <a:ext uri="{FF2B5EF4-FFF2-40B4-BE49-F238E27FC236}">
                <a16:creationId xmlns:a16="http://schemas.microsoft.com/office/drawing/2014/main" id="{D28CF8BE-9804-8642-829C-34BC9EBB1C1E}"/>
              </a:ext>
            </a:extLst>
          </p:cNvPr>
          <p:cNvSpPr>
            <a:spLocks noGrp="1"/>
          </p:cNvSpPr>
          <p:nvPr>
            <p:ph type="subTitle" idx="1"/>
          </p:nvPr>
        </p:nvSpPr>
        <p:spPr>
          <a:xfrm>
            <a:off x="1524000" y="3630368"/>
            <a:ext cx="9144000" cy="1824707"/>
          </a:xfrm>
        </p:spPr>
        <p:txBody>
          <a:bodyPr>
            <a:normAutofit fontScale="92500" lnSpcReduction="10000"/>
          </a:bodyPr>
          <a:lstStyle/>
          <a:p>
            <a:r>
              <a:rPr lang="en-US" dirty="0" err="1">
                <a:latin typeface="Palatino Linotype" panose="02040502050505030304" pitchFamily="18" charset="0"/>
              </a:rPr>
              <a:t>Fangrui</a:t>
            </a:r>
            <a:r>
              <a:rPr lang="en-US" dirty="0">
                <a:latin typeface="Palatino Linotype" panose="02040502050505030304" pitchFamily="18" charset="0"/>
              </a:rPr>
              <a:t> Zhu</a:t>
            </a:r>
            <a:r>
              <a:rPr lang="en-US" baseline="30000" dirty="0">
                <a:latin typeface="Palatino Linotype" panose="02040502050505030304" pitchFamily="18" charset="0"/>
              </a:rPr>
              <a:t>1*</a:t>
            </a:r>
            <a:r>
              <a:rPr lang="en-US" dirty="0">
                <a:latin typeface="Palatino Linotype" panose="02040502050505030304" pitchFamily="18" charset="0"/>
              </a:rPr>
              <a:t>, Hanhui Wang</a:t>
            </a:r>
            <a:r>
              <a:rPr lang="en-US" baseline="30000" dirty="0">
                <a:latin typeface="Palatino Linotype" panose="02040502050505030304" pitchFamily="18" charset="0"/>
              </a:rPr>
              <a:t>1,3*</a:t>
            </a:r>
            <a:r>
              <a:rPr lang="en-US" dirty="0">
                <a:latin typeface="Palatino Linotype" panose="02040502050505030304" pitchFamily="18" charset="0"/>
              </a:rPr>
              <a:t>, Yiming Xie</a:t>
            </a:r>
            <a:r>
              <a:rPr lang="en-US" altLang="zh-CN" baseline="30000" dirty="0">
                <a:latin typeface="Palatino Linotype" panose="02040502050505030304" pitchFamily="18" charset="0"/>
              </a:rPr>
              <a:t>1</a:t>
            </a:r>
            <a:r>
              <a:rPr lang="en-US" dirty="0">
                <a:latin typeface="Palatino Linotype" panose="02040502050505030304" pitchFamily="18" charset="0"/>
              </a:rPr>
              <a:t>, Jing Gu</a:t>
            </a:r>
            <a:r>
              <a:rPr lang="en-US" altLang="zh-CN" baseline="30000" dirty="0">
                <a:latin typeface="Palatino Linotype" panose="02040502050505030304" pitchFamily="18" charset="0"/>
              </a:rPr>
              <a:t>4</a:t>
            </a:r>
            <a:r>
              <a:rPr lang="en-US" dirty="0">
                <a:latin typeface="Palatino Linotype" panose="02040502050505030304" pitchFamily="18" charset="0"/>
              </a:rPr>
              <a:t>, </a:t>
            </a:r>
            <a:r>
              <a:rPr lang="en-US" dirty="0" err="1">
                <a:latin typeface="Palatino Linotype" panose="02040502050505030304" pitchFamily="18" charset="0"/>
              </a:rPr>
              <a:t>Tianye</a:t>
            </a:r>
            <a:r>
              <a:rPr lang="en-US" dirty="0">
                <a:latin typeface="Palatino Linotype" panose="02040502050505030304" pitchFamily="18" charset="0"/>
              </a:rPr>
              <a:t> Ding</a:t>
            </a:r>
            <a:r>
              <a:rPr lang="en-US" altLang="zh-CN" baseline="30000" dirty="0">
                <a:latin typeface="Palatino Linotype" panose="02040502050505030304" pitchFamily="18" charset="0"/>
              </a:rPr>
              <a:t>1</a:t>
            </a:r>
            <a:r>
              <a:rPr lang="en-US" dirty="0">
                <a:latin typeface="Palatino Linotype" panose="02040502050505030304" pitchFamily="18" charset="0"/>
              </a:rPr>
              <a:t>,</a:t>
            </a:r>
          </a:p>
          <a:p>
            <a:r>
              <a:rPr lang="en-US" dirty="0">
                <a:latin typeface="Palatino Linotype" panose="02040502050505030304" pitchFamily="18" charset="0"/>
              </a:rPr>
              <a:t>Jianwei Yang</a:t>
            </a:r>
            <a:r>
              <a:rPr lang="en-US" altLang="zh-CN" baseline="30000" dirty="0">
                <a:latin typeface="Palatino Linotype" panose="02040502050505030304" pitchFamily="18" charset="0"/>
              </a:rPr>
              <a:t>2</a:t>
            </a:r>
            <a:r>
              <a:rPr lang="en-US" dirty="0">
                <a:latin typeface="Palatino Linotype" panose="02040502050505030304" pitchFamily="18" charset="0"/>
              </a:rPr>
              <a:t>, </a:t>
            </a:r>
            <a:r>
              <a:rPr lang="en-US" dirty="0" err="1">
                <a:latin typeface="Palatino Linotype" panose="02040502050505030304" pitchFamily="18" charset="0"/>
              </a:rPr>
              <a:t>Huaizu</a:t>
            </a:r>
            <a:r>
              <a:rPr lang="en-US" dirty="0">
                <a:latin typeface="Palatino Linotype" panose="02040502050505030304" pitchFamily="18" charset="0"/>
              </a:rPr>
              <a:t> Jiang</a:t>
            </a:r>
            <a:r>
              <a:rPr lang="en-US" baseline="30000" dirty="0">
                <a:latin typeface="Palatino Linotype" panose="02040502050505030304" pitchFamily="18" charset="0"/>
              </a:rPr>
              <a:t>1</a:t>
            </a:r>
            <a:endParaRPr lang="en-US" dirty="0">
              <a:latin typeface="Palatino Linotype" panose="02040502050505030304" pitchFamily="18" charset="0"/>
            </a:endParaRPr>
          </a:p>
          <a:p>
            <a:r>
              <a:rPr lang="en-US" altLang="zh-CN" sz="1900" baseline="30000" dirty="0">
                <a:latin typeface="Palatino Linotype" panose="02040502050505030304" pitchFamily="18" charset="0"/>
              </a:rPr>
              <a:t>1</a:t>
            </a:r>
            <a:r>
              <a:rPr lang="en-US" sz="1900" dirty="0">
                <a:latin typeface="Palatino Linotype" panose="02040502050505030304" pitchFamily="18" charset="0"/>
              </a:rPr>
              <a:t>Northeastern University, </a:t>
            </a:r>
            <a:r>
              <a:rPr lang="en-US" altLang="zh-CN" sz="1900" baseline="30000" dirty="0">
                <a:latin typeface="Palatino Linotype" panose="02040502050505030304" pitchFamily="18" charset="0"/>
              </a:rPr>
              <a:t>2</a:t>
            </a:r>
            <a:r>
              <a:rPr lang="en-US" sz="1900" dirty="0">
                <a:latin typeface="Palatino Linotype" panose="02040502050505030304" pitchFamily="18" charset="0"/>
              </a:rPr>
              <a:t>Microsoft Research, </a:t>
            </a:r>
          </a:p>
          <a:p>
            <a:r>
              <a:rPr lang="en-US" altLang="zh-CN" sz="1900" baseline="30000" dirty="0">
                <a:latin typeface="Palatino Linotype" panose="02040502050505030304" pitchFamily="18" charset="0"/>
              </a:rPr>
              <a:t>3</a:t>
            </a:r>
            <a:r>
              <a:rPr lang="en-US" sz="1900" dirty="0">
                <a:latin typeface="Palatino Linotype" panose="02040502050505030304" pitchFamily="18" charset="0"/>
              </a:rPr>
              <a:t>University of Southern California, </a:t>
            </a:r>
            <a:r>
              <a:rPr lang="en-US" altLang="zh-CN" sz="1900" baseline="30000" dirty="0">
                <a:latin typeface="Palatino Linotype" panose="02040502050505030304" pitchFamily="18" charset="0"/>
              </a:rPr>
              <a:t>4</a:t>
            </a:r>
            <a:r>
              <a:rPr lang="en-US" sz="1900" dirty="0">
                <a:latin typeface="Palatino Linotype" panose="02040502050505030304" pitchFamily="18" charset="0"/>
              </a:rPr>
              <a:t>University of California, Santa Cruz</a:t>
            </a:r>
          </a:p>
          <a:p>
            <a:r>
              <a:rPr lang="en-US" altLang="zh-CN" sz="1900" baseline="30000" dirty="0">
                <a:latin typeface="Palatino Linotype" panose="02040502050505030304" pitchFamily="18" charset="0"/>
              </a:rPr>
              <a:t>*</a:t>
            </a:r>
            <a:r>
              <a:rPr lang="en-US" altLang="zh-CN" sz="1900" dirty="0">
                <a:latin typeface="Palatino Linotype" panose="02040502050505030304" pitchFamily="18" charset="0"/>
              </a:rPr>
              <a:t>Equal Contribution</a:t>
            </a:r>
            <a:endParaRPr lang="en-US" sz="1900" dirty="0">
              <a:latin typeface="Palatino Linotype" panose="02040502050505030304" pitchFamily="18" charset="0"/>
            </a:endParaRPr>
          </a:p>
        </p:txBody>
      </p:sp>
      <p:pic>
        <p:nvPicPr>
          <p:cNvPr id="5" name="Picture 4">
            <a:extLst>
              <a:ext uri="{FF2B5EF4-FFF2-40B4-BE49-F238E27FC236}">
                <a16:creationId xmlns:a16="http://schemas.microsoft.com/office/drawing/2014/main" id="{97A59B29-A314-4140-8129-2D3B96694E30}"/>
              </a:ext>
            </a:extLst>
          </p:cNvPr>
          <p:cNvPicPr>
            <a:picLocks noChangeAspect="1"/>
          </p:cNvPicPr>
          <p:nvPr/>
        </p:nvPicPr>
        <p:blipFill>
          <a:blip r:embed="rId3"/>
          <a:stretch>
            <a:fillRect/>
          </a:stretch>
        </p:blipFill>
        <p:spPr>
          <a:xfrm>
            <a:off x="2555168" y="666196"/>
            <a:ext cx="3239728" cy="688442"/>
          </a:xfrm>
          <a:prstGeom prst="rect">
            <a:avLst/>
          </a:prstGeom>
        </p:spPr>
      </p:pic>
      <p:pic>
        <p:nvPicPr>
          <p:cNvPr id="1028" name="Picture 4">
            <a:extLst>
              <a:ext uri="{FF2B5EF4-FFF2-40B4-BE49-F238E27FC236}">
                <a16:creationId xmlns:a16="http://schemas.microsoft.com/office/drawing/2014/main" id="{EB6E2123-5283-E0F2-D34D-ECC35ECFD1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5263" y="468182"/>
            <a:ext cx="3139523" cy="10764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Northeastern University - Wikipedia">
            <a:extLst>
              <a:ext uri="{FF2B5EF4-FFF2-40B4-BE49-F238E27FC236}">
                <a16:creationId xmlns:a16="http://schemas.microsoft.com/office/drawing/2014/main" id="{9F37AAE9-5F93-ECB9-348F-DC36F2398C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818" y="228738"/>
            <a:ext cx="1555297" cy="15552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SC Logo">
            <a:extLst>
              <a:ext uri="{FF2B5EF4-FFF2-40B4-BE49-F238E27FC236}">
                <a16:creationId xmlns:a16="http://schemas.microsoft.com/office/drawing/2014/main" id="{AA7B55AA-14EC-C9E1-C470-0D739CF4826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7106" y="207111"/>
            <a:ext cx="1555200" cy="1598550"/>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B1C188C1-C8DA-11FD-5908-027C68E43568}"/>
              </a:ext>
            </a:extLst>
          </p:cNvPr>
          <p:cNvSpPr txBox="1">
            <a:spLocks/>
          </p:cNvSpPr>
          <p:nvPr/>
        </p:nvSpPr>
        <p:spPr>
          <a:xfrm>
            <a:off x="1754221" y="515145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dirty="0">
              <a:latin typeface="Palatino Linotype" panose="02040502050505030304" pitchFamily="18" charset="0"/>
            </a:endParaRPr>
          </a:p>
        </p:txBody>
      </p:sp>
      <p:sp>
        <p:nvSpPr>
          <p:cNvPr id="11" name="文本框 10">
            <a:extLst>
              <a:ext uri="{FF2B5EF4-FFF2-40B4-BE49-F238E27FC236}">
                <a16:creationId xmlns:a16="http://schemas.microsoft.com/office/drawing/2014/main" id="{6F2B81FE-BE32-E88E-4F92-97DF3A3CC546}"/>
              </a:ext>
            </a:extLst>
          </p:cNvPr>
          <p:cNvSpPr txBox="1"/>
          <p:nvPr/>
        </p:nvSpPr>
        <p:spPr>
          <a:xfrm>
            <a:off x="3341450" y="5727559"/>
            <a:ext cx="5969541" cy="923330"/>
          </a:xfrm>
          <a:prstGeom prst="rect">
            <a:avLst/>
          </a:prstGeom>
          <a:noFill/>
        </p:spPr>
        <p:txBody>
          <a:bodyPr wrap="square" rtlCol="0">
            <a:spAutoFit/>
          </a:bodyPr>
          <a:lstStyle/>
          <a:p>
            <a:pPr algn="ctr"/>
            <a:r>
              <a:rPr lang="en-US" altLang="zh-CN" i="1" dirty="0">
                <a:solidFill>
                  <a:schemeClr val="bg1">
                    <a:lumMod val="50000"/>
                  </a:schemeClr>
                </a:solidFill>
                <a:latin typeface="Palatino Linotype" panose="02040502050505030304" pitchFamily="18" charset="0"/>
              </a:rPr>
              <a:t>Presenter: Hanhui Wang</a:t>
            </a:r>
          </a:p>
          <a:p>
            <a:pPr algn="ctr"/>
            <a:r>
              <a:rPr lang="en-US" altLang="zh-CN" i="1" dirty="0">
                <a:solidFill>
                  <a:schemeClr val="bg1">
                    <a:lumMod val="50000"/>
                  </a:schemeClr>
                </a:solidFill>
                <a:latin typeface="Palatino Linotype" panose="02040502050505030304" pitchFamily="18" charset="0"/>
              </a:rPr>
              <a:t>New England Computer Vision (NECV) Workshop</a:t>
            </a:r>
          </a:p>
          <a:p>
            <a:pPr algn="ctr"/>
            <a:r>
              <a:rPr lang="en-US" altLang="zh-CN" i="1" dirty="0">
                <a:solidFill>
                  <a:schemeClr val="bg1">
                    <a:lumMod val="50000"/>
                  </a:schemeClr>
                </a:solidFill>
                <a:latin typeface="Palatino Linotype" panose="02040502050505030304" pitchFamily="18" charset="0"/>
              </a:rPr>
              <a:t>November 21, 2025</a:t>
            </a:r>
            <a:endParaRPr lang="zh-CN" altLang="en-US" i="1" dirty="0">
              <a:solidFill>
                <a:schemeClr val="bg1">
                  <a:lumMod val="50000"/>
                </a:schemeClr>
              </a:solidFill>
              <a:latin typeface="Palatino Linotype" panose="02040502050505030304" pitchFamily="18" charset="0"/>
            </a:endParaRPr>
          </a:p>
        </p:txBody>
      </p:sp>
      <p:sp>
        <p:nvSpPr>
          <p:cNvPr id="4" name="灯片编号占位符 3">
            <a:extLst>
              <a:ext uri="{FF2B5EF4-FFF2-40B4-BE49-F238E27FC236}">
                <a16:creationId xmlns:a16="http://schemas.microsoft.com/office/drawing/2014/main" id="{2E29142A-8FC6-3231-49DA-70D5147D8961}"/>
              </a:ext>
            </a:extLst>
          </p:cNvPr>
          <p:cNvSpPr>
            <a:spLocks noGrp="1"/>
          </p:cNvSpPr>
          <p:nvPr>
            <p:ph type="sldNum" sz="quarter" idx="12"/>
          </p:nvPr>
        </p:nvSpPr>
        <p:spPr/>
        <p:txBody>
          <a:bodyPr/>
          <a:lstStyle/>
          <a:p>
            <a:fld id="{1B4BEAE9-A792-412B-8F61-37BC023E3A81}" type="slidenum">
              <a:rPr lang="zh-CN" altLang="en-US" smtClean="0"/>
              <a:t>1</a:t>
            </a:fld>
            <a:endParaRPr lang="zh-CN" altLang="en-US"/>
          </a:p>
        </p:txBody>
      </p:sp>
    </p:spTree>
    <p:extLst>
      <p:ext uri="{BB962C8B-B14F-4D97-AF65-F5344CB8AC3E}">
        <p14:creationId xmlns:p14="http://schemas.microsoft.com/office/powerpoint/2010/main" val="2894984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60B02-0B79-8B41-B23C-451645DFFF0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428C352-D294-3FFA-5534-C1F1426D8F41}"/>
              </a:ext>
            </a:extLst>
          </p:cNvPr>
          <p:cNvSpPr>
            <a:spLocks noGrp="1"/>
          </p:cNvSpPr>
          <p:nvPr>
            <p:ph type="title"/>
          </p:nvPr>
        </p:nvSpPr>
        <p:spPr>
          <a:xfrm>
            <a:off x="838200" y="365125"/>
            <a:ext cx="10515600" cy="612775"/>
          </a:xfrm>
        </p:spPr>
        <p:txBody>
          <a:bodyPr>
            <a:normAutofit/>
          </a:bodyPr>
          <a:lstStyle/>
          <a:p>
            <a:r>
              <a:rPr lang="en-US" altLang="zh-CN" sz="3600" dirty="0"/>
              <a:t>Conclusions and Takeaways</a:t>
            </a:r>
            <a:endParaRPr lang="zh-CN" altLang="en-US" sz="3600" dirty="0"/>
          </a:p>
        </p:txBody>
      </p:sp>
      <p:sp>
        <p:nvSpPr>
          <p:cNvPr id="11" name="文本框 10">
            <a:extLst>
              <a:ext uri="{FF2B5EF4-FFF2-40B4-BE49-F238E27FC236}">
                <a16:creationId xmlns:a16="http://schemas.microsoft.com/office/drawing/2014/main" id="{B5EB1833-F623-65ED-21A2-26658097D02F}"/>
              </a:ext>
            </a:extLst>
          </p:cNvPr>
          <p:cNvSpPr txBox="1"/>
          <p:nvPr/>
        </p:nvSpPr>
        <p:spPr>
          <a:xfrm>
            <a:off x="838200" y="3090916"/>
            <a:ext cx="10515600" cy="1235723"/>
          </a:xfrm>
          <a:prstGeom prst="rect">
            <a:avLst/>
          </a:prstGeom>
          <a:noFill/>
        </p:spPr>
        <p:txBody>
          <a:bodyPr wrap="square" rtlCol="0">
            <a:spAutoFit/>
          </a:bodyPr>
          <a:lstStyle/>
          <a:p>
            <a:pPr marL="457200" indent="-457200" algn="just">
              <a:lnSpc>
                <a:spcPct val="120000"/>
              </a:lnSpc>
              <a:buFont typeface="Arial" panose="020B0604020202020204" pitchFamily="34" charset="0"/>
              <a:buChar char="•"/>
            </a:pPr>
            <a:r>
              <a:rPr lang="en-US" altLang="zh-CN" sz="3200" b="1" dirty="0"/>
              <a:t>Struct2D</a:t>
            </a:r>
            <a:r>
              <a:rPr lang="en-US" altLang="zh-CN" sz="3200" dirty="0"/>
              <a:t> injects an efficient mental model into MLLMs</a:t>
            </a:r>
          </a:p>
        </p:txBody>
      </p:sp>
      <p:sp>
        <p:nvSpPr>
          <p:cNvPr id="4" name="灯片编号占位符 2">
            <a:extLst>
              <a:ext uri="{FF2B5EF4-FFF2-40B4-BE49-F238E27FC236}">
                <a16:creationId xmlns:a16="http://schemas.microsoft.com/office/drawing/2014/main" id="{E86FBD95-CA8D-1976-9D0D-EBA45B8B4AE2}"/>
              </a:ext>
            </a:extLst>
          </p:cNvPr>
          <p:cNvSpPr>
            <a:spLocks noGrp="1"/>
          </p:cNvSpPr>
          <p:nvPr>
            <p:ph type="sldNum" sz="quarter" idx="12"/>
          </p:nvPr>
        </p:nvSpPr>
        <p:spPr>
          <a:xfrm>
            <a:off x="8610600" y="6356350"/>
            <a:ext cx="2743200" cy="365125"/>
          </a:xfrm>
        </p:spPr>
        <p:txBody>
          <a:bodyPr/>
          <a:lstStyle/>
          <a:p>
            <a:fld id="{1B4BEAE9-A792-412B-8F61-37BC023E3A81}" type="slidenum">
              <a:rPr lang="zh-CN" altLang="en-US" smtClean="0"/>
              <a:t>10</a:t>
            </a:fld>
            <a:endParaRPr lang="zh-CN" altLang="en-US"/>
          </a:p>
        </p:txBody>
      </p:sp>
      <p:sp>
        <p:nvSpPr>
          <p:cNvPr id="3" name="文本框 2">
            <a:extLst>
              <a:ext uri="{FF2B5EF4-FFF2-40B4-BE49-F238E27FC236}">
                <a16:creationId xmlns:a16="http://schemas.microsoft.com/office/drawing/2014/main" id="{77A76EBC-2109-F1FC-9688-6BFB8219C21D}"/>
              </a:ext>
            </a:extLst>
          </p:cNvPr>
          <p:cNvSpPr txBox="1"/>
          <p:nvPr/>
        </p:nvSpPr>
        <p:spPr>
          <a:xfrm>
            <a:off x="838200" y="1671312"/>
            <a:ext cx="10515600" cy="1235723"/>
          </a:xfrm>
          <a:prstGeom prst="rect">
            <a:avLst/>
          </a:prstGeom>
          <a:noFill/>
        </p:spPr>
        <p:txBody>
          <a:bodyPr wrap="square" rtlCol="0">
            <a:spAutoFit/>
          </a:bodyPr>
          <a:lstStyle/>
          <a:p>
            <a:pPr marL="457200" indent="-457200" algn="just">
              <a:lnSpc>
                <a:spcPct val="120000"/>
              </a:lnSpc>
              <a:buFont typeface="Arial" panose="020B0604020202020204" pitchFamily="34" charset="0"/>
              <a:buChar char="•"/>
            </a:pPr>
            <a:r>
              <a:rPr lang="en-US" altLang="zh-CN" sz="3200" dirty="0"/>
              <a:t>3D spatial reasoning requires a reliable </a:t>
            </a:r>
            <a:r>
              <a:rPr lang="en-US" altLang="zh-CN" sz="3200" b="1" dirty="0"/>
              <a:t>mental model</a:t>
            </a:r>
            <a:r>
              <a:rPr lang="en-US" altLang="zh-CN" sz="3200" dirty="0"/>
              <a:t> of the space</a:t>
            </a:r>
          </a:p>
        </p:txBody>
      </p:sp>
      <p:sp>
        <p:nvSpPr>
          <p:cNvPr id="7" name="文本框 6">
            <a:extLst>
              <a:ext uri="{FF2B5EF4-FFF2-40B4-BE49-F238E27FC236}">
                <a16:creationId xmlns:a16="http://schemas.microsoft.com/office/drawing/2014/main" id="{20B8CDBD-BA67-1D98-E272-0461C09BAAD5}"/>
              </a:ext>
            </a:extLst>
          </p:cNvPr>
          <p:cNvSpPr txBox="1"/>
          <p:nvPr/>
        </p:nvSpPr>
        <p:spPr>
          <a:xfrm>
            <a:off x="838200" y="4510520"/>
            <a:ext cx="10515600" cy="1235723"/>
          </a:xfrm>
          <a:prstGeom prst="rect">
            <a:avLst/>
          </a:prstGeom>
          <a:noFill/>
        </p:spPr>
        <p:txBody>
          <a:bodyPr wrap="square" rtlCol="0">
            <a:spAutoFit/>
          </a:bodyPr>
          <a:lstStyle/>
          <a:p>
            <a:pPr marL="457200" indent="-457200" algn="just">
              <a:lnSpc>
                <a:spcPct val="120000"/>
              </a:lnSpc>
              <a:buFont typeface="Arial" panose="020B0604020202020204" pitchFamily="34" charset="0"/>
              <a:buChar char="•"/>
            </a:pPr>
            <a:r>
              <a:rPr lang="en-US" altLang="zh-CN" sz="3200" dirty="0"/>
              <a:t>Finetuning on </a:t>
            </a:r>
            <a:r>
              <a:rPr lang="en-US" altLang="zh-CN" sz="3200" b="1" dirty="0"/>
              <a:t>Struct2D-Set</a:t>
            </a:r>
            <a:r>
              <a:rPr lang="en-US" altLang="zh-CN" sz="3200" dirty="0"/>
              <a:t> unlocks the reasoning potential for open-source MLLMs</a:t>
            </a:r>
          </a:p>
        </p:txBody>
      </p:sp>
    </p:spTree>
    <p:extLst>
      <p:ext uri="{BB962C8B-B14F-4D97-AF65-F5344CB8AC3E}">
        <p14:creationId xmlns:p14="http://schemas.microsoft.com/office/powerpoint/2010/main" val="51312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BE01F-8FFB-584B-5A85-D7C6DD31791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120313E-8302-378B-B46D-1CAA7696A822}"/>
              </a:ext>
            </a:extLst>
          </p:cNvPr>
          <p:cNvSpPr>
            <a:spLocks noGrp="1"/>
          </p:cNvSpPr>
          <p:nvPr>
            <p:ph type="title"/>
          </p:nvPr>
        </p:nvSpPr>
        <p:spPr>
          <a:xfrm>
            <a:off x="838200" y="365125"/>
            <a:ext cx="10515600" cy="612775"/>
          </a:xfrm>
        </p:spPr>
        <p:txBody>
          <a:bodyPr>
            <a:normAutofit/>
          </a:bodyPr>
          <a:lstStyle/>
          <a:p>
            <a:r>
              <a:rPr lang="en-US" altLang="zh-CN" sz="3600" dirty="0"/>
              <a:t>Limitations and Future Directions</a:t>
            </a:r>
            <a:endParaRPr lang="zh-CN" altLang="en-US" sz="3600" dirty="0"/>
          </a:p>
        </p:txBody>
      </p:sp>
      <p:sp>
        <p:nvSpPr>
          <p:cNvPr id="4" name="灯片编号占位符 2">
            <a:extLst>
              <a:ext uri="{FF2B5EF4-FFF2-40B4-BE49-F238E27FC236}">
                <a16:creationId xmlns:a16="http://schemas.microsoft.com/office/drawing/2014/main" id="{15AF4BC0-FBED-069C-49A1-A72F764A5B8B}"/>
              </a:ext>
            </a:extLst>
          </p:cNvPr>
          <p:cNvSpPr>
            <a:spLocks noGrp="1"/>
          </p:cNvSpPr>
          <p:nvPr>
            <p:ph type="sldNum" sz="quarter" idx="12"/>
          </p:nvPr>
        </p:nvSpPr>
        <p:spPr>
          <a:xfrm>
            <a:off x="8610600" y="6356350"/>
            <a:ext cx="2743200" cy="365125"/>
          </a:xfrm>
        </p:spPr>
        <p:txBody>
          <a:bodyPr/>
          <a:lstStyle/>
          <a:p>
            <a:fld id="{1B4BEAE9-A792-412B-8F61-37BC023E3A81}" type="slidenum">
              <a:rPr lang="zh-CN" altLang="en-US" smtClean="0"/>
              <a:t>11</a:t>
            </a:fld>
            <a:endParaRPr lang="zh-CN" altLang="en-US"/>
          </a:p>
        </p:txBody>
      </p:sp>
      <p:graphicFrame>
        <p:nvGraphicFramePr>
          <p:cNvPr id="6" name="图表 5">
            <a:extLst>
              <a:ext uri="{FF2B5EF4-FFF2-40B4-BE49-F238E27FC236}">
                <a16:creationId xmlns:a16="http://schemas.microsoft.com/office/drawing/2014/main" id="{6E15C9A2-1D13-4272-95A9-E8FE01689BFE}"/>
              </a:ext>
            </a:extLst>
          </p:cNvPr>
          <p:cNvGraphicFramePr>
            <a:graphicFrameLocks/>
          </p:cNvGraphicFramePr>
          <p:nvPr>
            <p:extLst>
              <p:ext uri="{D42A27DB-BD31-4B8C-83A1-F6EECF244321}">
                <p14:modId xmlns:p14="http://schemas.microsoft.com/office/powerpoint/2010/main" val="4095762564"/>
              </p:ext>
            </p:extLst>
          </p:nvPr>
        </p:nvGraphicFramePr>
        <p:xfrm>
          <a:off x="574040" y="1317020"/>
          <a:ext cx="3383280" cy="3571240"/>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6">
            <a:extLst>
              <a:ext uri="{FF2B5EF4-FFF2-40B4-BE49-F238E27FC236}">
                <a16:creationId xmlns:a16="http://schemas.microsoft.com/office/drawing/2014/main" id="{A44BF094-FB3D-5A95-D976-1B20FA93928A}"/>
              </a:ext>
            </a:extLst>
          </p:cNvPr>
          <p:cNvSpPr txBox="1"/>
          <p:nvPr/>
        </p:nvSpPr>
        <p:spPr>
          <a:xfrm>
            <a:off x="574040" y="4940012"/>
            <a:ext cx="3383280" cy="1077218"/>
          </a:xfrm>
          <a:prstGeom prst="rect">
            <a:avLst/>
          </a:prstGeom>
          <a:noFill/>
        </p:spPr>
        <p:txBody>
          <a:bodyPr wrap="square" rtlCol="0">
            <a:spAutoFit/>
          </a:bodyPr>
          <a:lstStyle/>
          <a:p>
            <a:pPr algn="ctr"/>
            <a:r>
              <a:rPr lang="en-US" altLang="zh-CN" sz="3200" dirty="0"/>
              <a:t>Perception Bottleneck</a:t>
            </a:r>
            <a:endParaRPr lang="zh-CN" altLang="en-US" sz="3200" dirty="0"/>
          </a:p>
        </p:txBody>
      </p:sp>
      <p:graphicFrame>
        <p:nvGraphicFramePr>
          <p:cNvPr id="8" name="图表 7">
            <a:extLst>
              <a:ext uri="{FF2B5EF4-FFF2-40B4-BE49-F238E27FC236}">
                <a16:creationId xmlns:a16="http://schemas.microsoft.com/office/drawing/2014/main" id="{D214205A-9015-4268-3630-0E405EB8E1FD}"/>
              </a:ext>
            </a:extLst>
          </p:cNvPr>
          <p:cNvGraphicFramePr>
            <a:graphicFrameLocks/>
          </p:cNvGraphicFramePr>
          <p:nvPr>
            <p:extLst>
              <p:ext uri="{D42A27DB-BD31-4B8C-83A1-F6EECF244321}">
                <p14:modId xmlns:p14="http://schemas.microsoft.com/office/powerpoint/2010/main" val="2355051149"/>
              </p:ext>
            </p:extLst>
          </p:nvPr>
        </p:nvGraphicFramePr>
        <p:xfrm>
          <a:off x="4439920" y="1317020"/>
          <a:ext cx="3383280" cy="3571240"/>
        </p:xfrm>
        <a:graphic>
          <a:graphicData uri="http://schemas.openxmlformats.org/drawingml/2006/chart">
            <c:chart xmlns:c="http://schemas.openxmlformats.org/drawingml/2006/chart" xmlns:r="http://schemas.openxmlformats.org/officeDocument/2006/relationships" r:id="rId4"/>
          </a:graphicData>
        </a:graphic>
      </p:graphicFrame>
      <p:sp>
        <p:nvSpPr>
          <p:cNvPr id="9" name="文本框 8">
            <a:extLst>
              <a:ext uri="{FF2B5EF4-FFF2-40B4-BE49-F238E27FC236}">
                <a16:creationId xmlns:a16="http://schemas.microsoft.com/office/drawing/2014/main" id="{DC7979DA-25B7-ACE3-C2DD-6D87D598F536}"/>
              </a:ext>
            </a:extLst>
          </p:cNvPr>
          <p:cNvSpPr txBox="1"/>
          <p:nvPr/>
        </p:nvSpPr>
        <p:spPr>
          <a:xfrm>
            <a:off x="4439920" y="4940012"/>
            <a:ext cx="3383280" cy="1077218"/>
          </a:xfrm>
          <a:prstGeom prst="rect">
            <a:avLst/>
          </a:prstGeom>
          <a:noFill/>
        </p:spPr>
        <p:txBody>
          <a:bodyPr wrap="square" rtlCol="0">
            <a:spAutoFit/>
          </a:bodyPr>
          <a:lstStyle/>
          <a:p>
            <a:pPr algn="ctr"/>
            <a:r>
              <a:rPr lang="en-US" altLang="zh-CN" sz="3200" dirty="0"/>
              <a:t>Remaining </a:t>
            </a:r>
          </a:p>
          <a:p>
            <a:pPr algn="ctr"/>
            <a:r>
              <a:rPr lang="en-US" altLang="zh-CN" sz="3200" dirty="0"/>
              <a:t>Peformance Gap</a:t>
            </a:r>
            <a:endParaRPr lang="zh-CN" altLang="en-US" sz="3200" dirty="0"/>
          </a:p>
        </p:txBody>
      </p:sp>
      <p:sp>
        <p:nvSpPr>
          <p:cNvPr id="10" name="文本框 9">
            <a:extLst>
              <a:ext uri="{FF2B5EF4-FFF2-40B4-BE49-F238E27FC236}">
                <a16:creationId xmlns:a16="http://schemas.microsoft.com/office/drawing/2014/main" id="{2F237805-1E19-2474-146D-D3DE1F22C153}"/>
              </a:ext>
            </a:extLst>
          </p:cNvPr>
          <p:cNvSpPr txBox="1"/>
          <p:nvPr/>
        </p:nvSpPr>
        <p:spPr>
          <a:xfrm>
            <a:off x="8234680" y="4940012"/>
            <a:ext cx="3383280" cy="1077218"/>
          </a:xfrm>
          <a:prstGeom prst="rect">
            <a:avLst/>
          </a:prstGeom>
          <a:noFill/>
        </p:spPr>
        <p:txBody>
          <a:bodyPr wrap="square" rtlCol="0">
            <a:spAutoFit/>
          </a:bodyPr>
          <a:lstStyle/>
          <a:p>
            <a:pPr algn="ctr"/>
            <a:r>
              <a:rPr lang="en-US" altLang="zh-CN" sz="3200" dirty="0"/>
              <a:t>Lack of Temporal Reasoning</a:t>
            </a:r>
            <a:endParaRPr lang="zh-CN" altLang="en-US" sz="3200" dirty="0"/>
          </a:p>
        </p:txBody>
      </p:sp>
      <p:pic>
        <p:nvPicPr>
          <p:cNvPr id="3074" name="Picture 2" descr="The Illusionary Perception of Time and Space, by Dr. Paul Leon Masters">
            <a:extLst>
              <a:ext uri="{FF2B5EF4-FFF2-40B4-BE49-F238E27FC236}">
                <a16:creationId xmlns:a16="http://schemas.microsoft.com/office/drawing/2014/main" id="{936002DB-7249-F4F7-346A-9D3800AB3D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4680" y="1315720"/>
            <a:ext cx="3383280" cy="357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38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500"/>
                                        <p:tgtEl>
                                          <p:spTgt spid="3074"/>
                                        </p:tgtEl>
                                      </p:cBhvr>
                                    </p:animEffect>
                                    <p:anim calcmode="lin" valueType="num">
                                      <p:cBhvr>
                                        <p:cTn id="32" dur="500" fill="hold"/>
                                        <p:tgtEl>
                                          <p:spTgt spid="3074"/>
                                        </p:tgtEl>
                                        <p:attrNameLst>
                                          <p:attrName>ppt_x</p:attrName>
                                        </p:attrNameLst>
                                      </p:cBhvr>
                                      <p:tavLst>
                                        <p:tav tm="0">
                                          <p:val>
                                            <p:strVal val="#ppt_x"/>
                                          </p:val>
                                        </p:tav>
                                        <p:tav tm="100000">
                                          <p:val>
                                            <p:strVal val="#ppt_x"/>
                                          </p:val>
                                        </p:tav>
                                      </p:tavLst>
                                    </p:anim>
                                    <p:anim calcmode="lin" valueType="num">
                                      <p:cBhvr>
                                        <p:cTn id="33" dur="500" fill="hold"/>
                                        <p:tgtEl>
                                          <p:spTgt spid="307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strVal val="#ppt_x"/>
                                          </p:val>
                                        </p:tav>
                                        <p:tav tm="100000">
                                          <p:val>
                                            <p:strVal val="#ppt_x"/>
                                          </p:val>
                                        </p:tav>
                                      </p:tavLst>
                                    </p:anim>
                                    <p:anim calcmode="lin" valueType="num">
                                      <p:cBhvr>
                                        <p:cTn id="38"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Graphic spid="8" grpId="0">
        <p:bldAsOne/>
      </p:bldGraphic>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ECC1B-D410-7E48-9066-D3B50EBD74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891BDD-20CB-E565-41BF-4DEB5CF81DBA}"/>
              </a:ext>
            </a:extLst>
          </p:cNvPr>
          <p:cNvSpPr>
            <a:spLocks noGrp="1"/>
          </p:cNvSpPr>
          <p:nvPr>
            <p:ph type="ctrTitle"/>
          </p:nvPr>
        </p:nvSpPr>
        <p:spPr>
          <a:xfrm>
            <a:off x="944526" y="2511082"/>
            <a:ext cx="10302948" cy="1076408"/>
          </a:xfrm>
        </p:spPr>
        <p:txBody>
          <a:bodyPr>
            <a:normAutofit/>
          </a:bodyPr>
          <a:lstStyle/>
          <a:p>
            <a:pPr>
              <a:lnSpc>
                <a:spcPct val="100000"/>
              </a:lnSpc>
            </a:pPr>
            <a:r>
              <a:rPr lang="en-US" sz="5400" dirty="0">
                <a:latin typeface="Palatino Linotype" panose="02040502050505030304" pitchFamily="18" charset="0"/>
              </a:rPr>
              <a:t>Thank you!</a:t>
            </a:r>
          </a:p>
        </p:txBody>
      </p:sp>
      <p:pic>
        <p:nvPicPr>
          <p:cNvPr id="5" name="Picture 4">
            <a:extLst>
              <a:ext uri="{FF2B5EF4-FFF2-40B4-BE49-F238E27FC236}">
                <a16:creationId xmlns:a16="http://schemas.microsoft.com/office/drawing/2014/main" id="{A259E59A-F744-0B03-B87B-2A800E0086A7}"/>
              </a:ext>
            </a:extLst>
          </p:cNvPr>
          <p:cNvPicPr>
            <a:picLocks noChangeAspect="1"/>
          </p:cNvPicPr>
          <p:nvPr/>
        </p:nvPicPr>
        <p:blipFill>
          <a:blip r:embed="rId3"/>
          <a:stretch>
            <a:fillRect/>
          </a:stretch>
        </p:blipFill>
        <p:spPr>
          <a:xfrm>
            <a:off x="2555168" y="666196"/>
            <a:ext cx="3239728" cy="688442"/>
          </a:xfrm>
          <a:prstGeom prst="rect">
            <a:avLst/>
          </a:prstGeom>
        </p:spPr>
      </p:pic>
      <p:pic>
        <p:nvPicPr>
          <p:cNvPr id="1028" name="Picture 4">
            <a:extLst>
              <a:ext uri="{FF2B5EF4-FFF2-40B4-BE49-F238E27FC236}">
                <a16:creationId xmlns:a16="http://schemas.microsoft.com/office/drawing/2014/main" id="{F5E5D12D-9BE9-7433-C49C-A367FED896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5263" y="468182"/>
            <a:ext cx="3139523" cy="10764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Northeastern University - Wikipedia">
            <a:extLst>
              <a:ext uri="{FF2B5EF4-FFF2-40B4-BE49-F238E27FC236}">
                <a16:creationId xmlns:a16="http://schemas.microsoft.com/office/drawing/2014/main" id="{D1263A47-88DD-1D31-75EB-F8CD18C37C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818" y="228738"/>
            <a:ext cx="1555297" cy="15552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SC Logo">
            <a:extLst>
              <a:ext uri="{FF2B5EF4-FFF2-40B4-BE49-F238E27FC236}">
                <a16:creationId xmlns:a16="http://schemas.microsoft.com/office/drawing/2014/main" id="{05D5736E-4AC9-B96C-38AB-C53D89E3CC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7106" y="207111"/>
            <a:ext cx="1555200" cy="159855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a:extLst>
              <a:ext uri="{FF2B5EF4-FFF2-40B4-BE49-F238E27FC236}">
                <a16:creationId xmlns:a16="http://schemas.microsoft.com/office/drawing/2014/main" id="{7FBCE07B-622B-A434-5BBB-08512778520A}"/>
              </a:ext>
            </a:extLst>
          </p:cNvPr>
          <p:cNvGrpSpPr/>
          <p:nvPr/>
        </p:nvGrpSpPr>
        <p:grpSpPr>
          <a:xfrm>
            <a:off x="5143500" y="4292911"/>
            <a:ext cx="1905000" cy="2357978"/>
            <a:chOff x="6485094" y="4125808"/>
            <a:chExt cx="1905000" cy="2357978"/>
          </a:xfrm>
        </p:grpSpPr>
        <p:pic>
          <p:nvPicPr>
            <p:cNvPr id="12" name="Picture 6">
              <a:extLst>
                <a:ext uri="{FF2B5EF4-FFF2-40B4-BE49-F238E27FC236}">
                  <a16:creationId xmlns:a16="http://schemas.microsoft.com/office/drawing/2014/main" id="{8F3AD903-D4FA-A188-7981-1624261588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5094" y="4125808"/>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a:extLst>
                <a:ext uri="{FF2B5EF4-FFF2-40B4-BE49-F238E27FC236}">
                  <a16:creationId xmlns:a16="http://schemas.microsoft.com/office/drawing/2014/main" id="{22582AD4-FD27-2618-75BA-411A42050CB3}"/>
                </a:ext>
              </a:extLst>
            </p:cNvPr>
            <p:cNvSpPr txBox="1"/>
            <p:nvPr/>
          </p:nvSpPr>
          <p:spPr>
            <a:xfrm>
              <a:off x="6485094" y="6022121"/>
              <a:ext cx="1905000" cy="461665"/>
            </a:xfrm>
            <a:prstGeom prst="rect">
              <a:avLst/>
            </a:prstGeom>
            <a:noFill/>
          </p:spPr>
          <p:txBody>
            <a:bodyPr wrap="square" rtlCol="0">
              <a:spAutoFit/>
            </a:bodyPr>
            <a:lstStyle/>
            <a:p>
              <a:pPr algn="ctr"/>
              <a:r>
                <a:rPr lang="en-US" altLang="zh-CN" sz="2400" dirty="0">
                  <a:latin typeface="Monotype Corsiva" panose="03010101010201010101" pitchFamily="66" charset="0"/>
                </a:rPr>
                <a:t>Code</a:t>
              </a:r>
              <a:endParaRPr lang="zh-CN" altLang="en-US" sz="2400" dirty="0">
                <a:latin typeface="Monotype Corsiva" panose="03010101010201010101" pitchFamily="66" charset="0"/>
              </a:endParaRPr>
            </a:p>
          </p:txBody>
        </p:sp>
      </p:grpSp>
      <p:sp>
        <p:nvSpPr>
          <p:cNvPr id="3" name="灯片编号占位符 2">
            <a:extLst>
              <a:ext uri="{FF2B5EF4-FFF2-40B4-BE49-F238E27FC236}">
                <a16:creationId xmlns:a16="http://schemas.microsoft.com/office/drawing/2014/main" id="{C95E20EA-B70A-62F6-5892-B899B1DD52BE}"/>
              </a:ext>
            </a:extLst>
          </p:cNvPr>
          <p:cNvSpPr>
            <a:spLocks noGrp="1"/>
          </p:cNvSpPr>
          <p:nvPr>
            <p:ph type="sldNum" sz="quarter" idx="12"/>
          </p:nvPr>
        </p:nvSpPr>
        <p:spPr/>
        <p:txBody>
          <a:bodyPr/>
          <a:lstStyle/>
          <a:p>
            <a:fld id="{1B4BEAE9-A792-412B-8F61-37BC023E3A81}" type="slidenum">
              <a:rPr lang="zh-CN" altLang="en-US" smtClean="0"/>
              <a:t>12</a:t>
            </a:fld>
            <a:endParaRPr lang="zh-CN" altLang="en-US"/>
          </a:p>
        </p:txBody>
      </p:sp>
    </p:spTree>
    <p:extLst>
      <p:ext uri="{BB962C8B-B14F-4D97-AF65-F5344CB8AC3E}">
        <p14:creationId xmlns:p14="http://schemas.microsoft.com/office/powerpoint/2010/main" val="2065042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AFCBCC4-242F-690E-E15D-01784665ADC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7091D27-9B2D-A746-482C-ACFD1779CB4F}"/>
              </a:ext>
            </a:extLst>
          </p:cNvPr>
          <p:cNvSpPr>
            <a:spLocks noGrp="1"/>
          </p:cNvSpPr>
          <p:nvPr>
            <p:ph type="title"/>
          </p:nvPr>
        </p:nvSpPr>
        <p:spPr>
          <a:xfrm>
            <a:off x="838200" y="365125"/>
            <a:ext cx="10515600" cy="612775"/>
          </a:xfrm>
        </p:spPr>
        <p:txBody>
          <a:bodyPr>
            <a:normAutofit/>
          </a:bodyPr>
          <a:lstStyle/>
          <a:p>
            <a:r>
              <a:rPr lang="en-US" altLang="zh-CN" sz="3600" dirty="0"/>
              <a:t>Large-Scale Instruction Tuning with Struct2D-Set</a:t>
            </a:r>
            <a:endParaRPr lang="zh-CN" altLang="en-US" sz="3600" dirty="0"/>
          </a:p>
        </p:txBody>
      </p:sp>
      <p:sp>
        <p:nvSpPr>
          <p:cNvPr id="8" name="文本框 7">
            <a:extLst>
              <a:ext uri="{FF2B5EF4-FFF2-40B4-BE49-F238E27FC236}">
                <a16:creationId xmlns:a16="http://schemas.microsoft.com/office/drawing/2014/main" id="{399991B1-1B06-6B26-7EDD-656382E6705B}"/>
              </a:ext>
            </a:extLst>
          </p:cNvPr>
          <p:cNvSpPr txBox="1"/>
          <p:nvPr/>
        </p:nvSpPr>
        <p:spPr>
          <a:xfrm>
            <a:off x="760017" y="4769845"/>
            <a:ext cx="10671965" cy="1815882"/>
          </a:xfrm>
          <a:prstGeom prst="rect">
            <a:avLst/>
          </a:prstGeom>
          <a:noFill/>
        </p:spPr>
        <p:txBody>
          <a:bodyPr wrap="square" rtlCol="0">
            <a:spAutoFit/>
          </a:bodyPr>
          <a:lstStyle/>
          <a:p>
            <a:pPr marL="457200" indent="-457200" algn="just">
              <a:buFont typeface="Arial" panose="020B0604020202020204" pitchFamily="34" charset="0"/>
              <a:buChar char="•"/>
            </a:pPr>
            <a:r>
              <a:rPr lang="en-US" altLang="zh-CN" sz="2800" dirty="0"/>
              <a:t>Tuning the model with augmented reasoning trajectories</a:t>
            </a:r>
          </a:p>
          <a:p>
            <a:pPr marL="457200" indent="-457200" algn="just">
              <a:buFont typeface="Arial" panose="020B0604020202020204" pitchFamily="34" charset="0"/>
              <a:buChar char="•"/>
            </a:pPr>
            <a:r>
              <a:rPr lang="en-US" altLang="zh-CN" sz="2800" dirty="0"/>
              <a:t>Inferencing with &lt;/think&gt; mode enabled (</a:t>
            </a:r>
            <a:r>
              <a:rPr lang="en-US" altLang="zh-CN" sz="2800" dirty="0" err="1"/>
              <a:t>CoT</a:t>
            </a:r>
            <a:r>
              <a:rPr lang="en-US" altLang="zh-CN" sz="2800" dirty="0"/>
              <a:t>) on complex reasoning tasks</a:t>
            </a:r>
          </a:p>
          <a:p>
            <a:pPr algn="just"/>
            <a:r>
              <a:rPr lang="en-US" altLang="zh-CN" sz="2800" dirty="0"/>
              <a:t>Really makes a difference!</a:t>
            </a:r>
          </a:p>
        </p:txBody>
      </p:sp>
      <p:pic>
        <p:nvPicPr>
          <p:cNvPr id="10" name="图片 9">
            <a:extLst>
              <a:ext uri="{FF2B5EF4-FFF2-40B4-BE49-F238E27FC236}">
                <a16:creationId xmlns:a16="http://schemas.microsoft.com/office/drawing/2014/main" id="{12D26049-427D-FA97-4BFB-2CDDEBE9D189}"/>
              </a:ext>
            </a:extLst>
          </p:cNvPr>
          <p:cNvPicPr>
            <a:picLocks noChangeAspect="1"/>
          </p:cNvPicPr>
          <p:nvPr/>
        </p:nvPicPr>
        <p:blipFill>
          <a:blip r:embed="rId3"/>
          <a:stretch>
            <a:fillRect/>
          </a:stretch>
        </p:blipFill>
        <p:spPr>
          <a:xfrm>
            <a:off x="662762" y="1170585"/>
            <a:ext cx="10866474" cy="3406575"/>
          </a:xfrm>
          <a:prstGeom prst="rect">
            <a:avLst/>
          </a:prstGeom>
        </p:spPr>
      </p:pic>
      <p:sp>
        <p:nvSpPr>
          <p:cNvPr id="3" name="灯片编号占位符 2">
            <a:extLst>
              <a:ext uri="{FF2B5EF4-FFF2-40B4-BE49-F238E27FC236}">
                <a16:creationId xmlns:a16="http://schemas.microsoft.com/office/drawing/2014/main" id="{E202FF9B-1511-B97B-FA27-27AC7021F4ED}"/>
              </a:ext>
            </a:extLst>
          </p:cNvPr>
          <p:cNvSpPr>
            <a:spLocks noGrp="1"/>
          </p:cNvSpPr>
          <p:nvPr>
            <p:ph type="sldNum" sz="quarter" idx="12"/>
          </p:nvPr>
        </p:nvSpPr>
        <p:spPr/>
        <p:txBody>
          <a:bodyPr/>
          <a:lstStyle/>
          <a:p>
            <a:fld id="{1B4BEAE9-A792-412B-8F61-37BC023E3A81}" type="slidenum">
              <a:rPr lang="zh-CN" altLang="en-US" smtClean="0"/>
              <a:t>13</a:t>
            </a:fld>
            <a:endParaRPr lang="zh-CN" altLang="en-US"/>
          </a:p>
        </p:txBody>
      </p:sp>
    </p:spTree>
    <p:extLst>
      <p:ext uri="{BB962C8B-B14F-4D97-AF65-F5344CB8AC3E}">
        <p14:creationId xmlns:p14="http://schemas.microsoft.com/office/powerpoint/2010/main" val="1930857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821917-6993-EF78-3AB2-98335CEAB8AD}"/>
              </a:ext>
            </a:extLst>
          </p:cNvPr>
          <p:cNvSpPr>
            <a:spLocks noGrp="1"/>
          </p:cNvSpPr>
          <p:nvPr>
            <p:ph type="title"/>
          </p:nvPr>
        </p:nvSpPr>
        <p:spPr>
          <a:xfrm>
            <a:off x="838200" y="365125"/>
            <a:ext cx="10515600" cy="612775"/>
          </a:xfrm>
        </p:spPr>
        <p:txBody>
          <a:bodyPr>
            <a:normAutofit/>
          </a:bodyPr>
          <a:lstStyle/>
          <a:p>
            <a:r>
              <a:rPr lang="en-US" altLang="zh-CN" sz="3600" dirty="0"/>
              <a:t>Why do we need Spatial Reasoning?</a:t>
            </a:r>
            <a:endParaRPr lang="zh-CN" altLang="en-US" sz="3600" dirty="0"/>
          </a:p>
        </p:txBody>
      </p:sp>
      <p:sp>
        <p:nvSpPr>
          <p:cNvPr id="8" name="TextBox 14">
            <a:extLst>
              <a:ext uri="{FF2B5EF4-FFF2-40B4-BE49-F238E27FC236}">
                <a16:creationId xmlns:a16="http://schemas.microsoft.com/office/drawing/2014/main" id="{83B9D077-C5C6-1F4B-C08B-11C9CAB7FCAC}"/>
              </a:ext>
            </a:extLst>
          </p:cNvPr>
          <p:cNvSpPr txBox="1"/>
          <p:nvPr/>
        </p:nvSpPr>
        <p:spPr>
          <a:xfrm>
            <a:off x="6096000" y="1833068"/>
            <a:ext cx="5257800" cy="1815882"/>
          </a:xfrm>
          <a:prstGeom prst="rect">
            <a:avLst/>
          </a:prstGeom>
          <a:noFill/>
        </p:spPr>
        <p:txBody>
          <a:bodyPr wrap="square">
            <a:spAutoFit/>
          </a:bodyPr>
          <a:lstStyle/>
          <a:p>
            <a:pPr marL="0" indent="0" algn="just">
              <a:buNone/>
            </a:pPr>
            <a:r>
              <a:rPr lang="en-US" sz="2800" dirty="0">
                <a:solidFill>
                  <a:schemeClr val="accent2">
                    <a:lumMod val="75000"/>
                  </a:schemeClr>
                </a:solidFill>
                <a:effectLst/>
              </a:rPr>
              <a:t>Relative Direction: </a:t>
            </a:r>
            <a:r>
              <a:rPr lang="en-US" sz="2800" dirty="0">
                <a:effectLst/>
              </a:rPr>
              <a:t>If I am standing </a:t>
            </a:r>
            <a:r>
              <a:rPr lang="en-US" sz="2800" dirty="0"/>
              <a:t>next to</a:t>
            </a:r>
            <a:r>
              <a:rPr lang="en-US" sz="2800" dirty="0">
                <a:effectLst/>
              </a:rPr>
              <a:t> the </a:t>
            </a:r>
            <a:r>
              <a:rPr lang="en-US" altLang="zh-CN" sz="2800" dirty="0">
                <a:solidFill>
                  <a:srgbClr val="C00000"/>
                </a:solidFill>
                <a:effectLst/>
              </a:rPr>
              <a:t>sofa</a:t>
            </a:r>
            <a:r>
              <a:rPr lang="en-US" sz="2800" dirty="0">
                <a:effectLst/>
              </a:rPr>
              <a:t> and facing the </a:t>
            </a:r>
            <a:r>
              <a:rPr lang="en-US" sz="2800" dirty="0">
                <a:solidFill>
                  <a:srgbClr val="C00000"/>
                </a:solidFill>
              </a:rPr>
              <a:t>stove</a:t>
            </a:r>
            <a:r>
              <a:rPr lang="en-US" sz="2800" dirty="0">
                <a:effectLst/>
              </a:rPr>
              <a:t>, where is the </a:t>
            </a:r>
            <a:r>
              <a:rPr lang="en-US" sz="2800" dirty="0">
                <a:solidFill>
                  <a:srgbClr val="C00000"/>
                </a:solidFill>
                <a:effectLst/>
              </a:rPr>
              <a:t>tv</a:t>
            </a:r>
            <a:r>
              <a:rPr lang="en-US" sz="2800" dirty="0">
                <a:effectLst/>
              </a:rPr>
              <a:t> to me?</a:t>
            </a:r>
          </a:p>
        </p:txBody>
      </p:sp>
      <p:pic>
        <p:nvPicPr>
          <p:cNvPr id="25" name="output_100fps">
            <a:hlinkClick r:id="" action="ppaction://media"/>
            <a:extLst>
              <a:ext uri="{FF2B5EF4-FFF2-40B4-BE49-F238E27FC236}">
                <a16:creationId xmlns:a16="http://schemas.microsoft.com/office/drawing/2014/main" id="{1D5F37A9-321A-69D3-5955-3C245EF473A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7815" y="1781948"/>
            <a:ext cx="5589567" cy="4192175"/>
          </a:xfrm>
          <a:prstGeom prst="rect">
            <a:avLst/>
          </a:prstGeom>
        </p:spPr>
      </p:pic>
      <p:grpSp>
        <p:nvGrpSpPr>
          <p:cNvPr id="30" name="组合 29">
            <a:extLst>
              <a:ext uri="{FF2B5EF4-FFF2-40B4-BE49-F238E27FC236}">
                <a16:creationId xmlns:a16="http://schemas.microsoft.com/office/drawing/2014/main" id="{8453C894-C1D8-0336-7214-7D0CDDAC3785}"/>
              </a:ext>
            </a:extLst>
          </p:cNvPr>
          <p:cNvGrpSpPr/>
          <p:nvPr/>
        </p:nvGrpSpPr>
        <p:grpSpPr>
          <a:xfrm>
            <a:off x="5894614" y="3878035"/>
            <a:ext cx="5788479" cy="2007080"/>
            <a:chOff x="2168733" y="3991102"/>
            <a:chExt cx="7560788" cy="2765349"/>
          </a:xfrm>
        </p:grpSpPr>
        <p:pic>
          <p:nvPicPr>
            <p:cNvPr id="1030" name="Picture 6">
              <a:extLst>
                <a:ext uri="{FF2B5EF4-FFF2-40B4-BE49-F238E27FC236}">
                  <a16:creationId xmlns:a16="http://schemas.microsoft.com/office/drawing/2014/main" id="{C1218D31-D166-A3C4-8F9F-5B9B900B30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9945" y="4073231"/>
              <a:ext cx="2239816"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obotic Manipulation Vector Art, Icons, and Graphics for Free Download">
              <a:extLst>
                <a:ext uri="{FF2B5EF4-FFF2-40B4-BE49-F238E27FC236}">
                  <a16:creationId xmlns:a16="http://schemas.microsoft.com/office/drawing/2014/main" id="{68B4C609-C7AF-C89F-0A42-FFB56122CAA0}"/>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5259" y="4163231"/>
              <a:ext cx="1980000" cy="198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uman robot interaction social robotics color icon component 69386976  Vector Art at Vecteezy">
              <a:extLst>
                <a:ext uri="{FF2B5EF4-FFF2-40B4-BE49-F238E27FC236}">
                  <a16:creationId xmlns:a16="http://schemas.microsoft.com/office/drawing/2014/main" id="{8C4364AF-B788-628C-FCCD-80C0906689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9521" y="3991102"/>
              <a:ext cx="252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14">
              <a:extLst>
                <a:ext uri="{FF2B5EF4-FFF2-40B4-BE49-F238E27FC236}">
                  <a16:creationId xmlns:a16="http://schemas.microsoft.com/office/drawing/2014/main" id="{ACA9C6CC-C702-BBE3-D87E-2B2F856DD09A}"/>
                </a:ext>
              </a:extLst>
            </p:cNvPr>
            <p:cNvSpPr txBox="1"/>
            <p:nvPr/>
          </p:nvSpPr>
          <p:spPr>
            <a:xfrm>
              <a:off x="2168733" y="6233231"/>
              <a:ext cx="2373051" cy="523220"/>
            </a:xfrm>
            <a:prstGeom prst="rect">
              <a:avLst/>
            </a:prstGeom>
            <a:noFill/>
          </p:spPr>
          <p:txBody>
            <a:bodyPr wrap="square">
              <a:spAutoFit/>
            </a:bodyPr>
            <a:lstStyle/>
            <a:p>
              <a:pPr marL="0" indent="0" algn="ctr">
                <a:buNone/>
              </a:pPr>
              <a:r>
                <a:rPr lang="en-US" sz="2000" dirty="0">
                  <a:effectLst/>
                </a:rPr>
                <a:t>Manipulation</a:t>
              </a:r>
            </a:p>
          </p:txBody>
        </p:sp>
        <p:sp>
          <p:nvSpPr>
            <p:cNvPr id="28" name="TextBox 14">
              <a:extLst>
                <a:ext uri="{FF2B5EF4-FFF2-40B4-BE49-F238E27FC236}">
                  <a16:creationId xmlns:a16="http://schemas.microsoft.com/office/drawing/2014/main" id="{84E3E43B-AE91-40FF-2A38-E640623B4E54}"/>
                </a:ext>
              </a:extLst>
            </p:cNvPr>
            <p:cNvSpPr txBox="1"/>
            <p:nvPr/>
          </p:nvSpPr>
          <p:spPr>
            <a:xfrm>
              <a:off x="4843327" y="6231265"/>
              <a:ext cx="2373051" cy="523220"/>
            </a:xfrm>
            <a:prstGeom prst="rect">
              <a:avLst/>
            </a:prstGeom>
            <a:noFill/>
          </p:spPr>
          <p:txBody>
            <a:bodyPr wrap="square">
              <a:spAutoFit/>
            </a:bodyPr>
            <a:lstStyle/>
            <a:p>
              <a:pPr marL="0" indent="0" algn="ctr">
                <a:buNone/>
              </a:pPr>
              <a:r>
                <a:rPr lang="en-US" sz="2000" dirty="0">
                  <a:effectLst/>
                </a:rPr>
                <a:t>Navigation</a:t>
              </a:r>
            </a:p>
          </p:txBody>
        </p:sp>
        <p:sp>
          <p:nvSpPr>
            <p:cNvPr id="29" name="TextBox 14">
              <a:extLst>
                <a:ext uri="{FF2B5EF4-FFF2-40B4-BE49-F238E27FC236}">
                  <a16:creationId xmlns:a16="http://schemas.microsoft.com/office/drawing/2014/main" id="{56957964-08F0-5240-0EC3-3AA0017DCB06}"/>
                </a:ext>
              </a:extLst>
            </p:cNvPr>
            <p:cNvSpPr txBox="1"/>
            <p:nvPr/>
          </p:nvSpPr>
          <p:spPr>
            <a:xfrm>
              <a:off x="7282996" y="6231265"/>
              <a:ext cx="2373051" cy="523220"/>
            </a:xfrm>
            <a:prstGeom prst="rect">
              <a:avLst/>
            </a:prstGeom>
            <a:noFill/>
          </p:spPr>
          <p:txBody>
            <a:bodyPr wrap="square">
              <a:spAutoFit/>
            </a:bodyPr>
            <a:lstStyle/>
            <a:p>
              <a:pPr marL="0" indent="0" algn="ctr">
                <a:buNone/>
              </a:pPr>
              <a:r>
                <a:rPr lang="en-US" sz="2000" dirty="0">
                  <a:effectLst/>
                </a:rPr>
                <a:t>Interaction</a:t>
              </a:r>
            </a:p>
          </p:txBody>
        </p:sp>
      </p:grpSp>
      <p:sp>
        <p:nvSpPr>
          <p:cNvPr id="31" name="灯片编号占位符 3">
            <a:extLst>
              <a:ext uri="{FF2B5EF4-FFF2-40B4-BE49-F238E27FC236}">
                <a16:creationId xmlns:a16="http://schemas.microsoft.com/office/drawing/2014/main" id="{7EA91172-CDD5-F5C7-39A6-CBB486581853}"/>
              </a:ext>
            </a:extLst>
          </p:cNvPr>
          <p:cNvSpPr>
            <a:spLocks noGrp="1"/>
          </p:cNvSpPr>
          <p:nvPr>
            <p:ph type="sldNum" sz="quarter" idx="12"/>
          </p:nvPr>
        </p:nvSpPr>
        <p:spPr>
          <a:xfrm>
            <a:off x="8610600" y="6356350"/>
            <a:ext cx="2743200" cy="365125"/>
          </a:xfrm>
        </p:spPr>
        <p:txBody>
          <a:bodyPr/>
          <a:lstStyle/>
          <a:p>
            <a:fld id="{1B4BEAE9-A792-412B-8F61-37BC023E3A81}" type="slidenum">
              <a:rPr lang="zh-CN" altLang="en-US" smtClean="0"/>
              <a:t>2</a:t>
            </a:fld>
            <a:endParaRPr lang="zh-CN" altLang="en-US"/>
          </a:p>
        </p:txBody>
      </p:sp>
    </p:spTree>
    <p:extLst>
      <p:ext uri="{BB962C8B-B14F-4D97-AF65-F5344CB8AC3E}">
        <p14:creationId xmlns:p14="http://schemas.microsoft.com/office/powerpoint/2010/main" val="80549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079"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14" fill="hold" display="0">
                  <p:stCondLst>
                    <p:cond delay="indefinite"/>
                  </p:stCondLst>
                </p:cTn>
                <p:tgtEl>
                  <p:spTgt spid="25"/>
                </p:tgtEl>
              </p:cMediaNode>
            </p:video>
            <p:seq concurrent="1" nextAc="seek">
              <p:cTn id="15" restart="whenNotActive" fill="hold" evtFilter="cancelBubble" nodeType="interactiveSeq">
                <p:stCondLst>
                  <p:cond evt="onClick" delay="0">
                    <p:tgtEl>
                      <p:spTgt spid="25"/>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5"/>
                                        </p:tgtEl>
                                      </p:cBhvr>
                                    </p:cmd>
                                  </p:childTnLst>
                                </p:cTn>
                              </p:par>
                            </p:childTnLst>
                          </p:cTn>
                        </p:par>
                      </p:childTnLst>
                    </p:cTn>
                  </p:par>
                </p:childTnLst>
              </p:cTn>
              <p:nextCondLst>
                <p:cond evt="onClick" delay="0">
                  <p:tgtEl>
                    <p:spTgt spid="2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图片 148">
            <a:extLst>
              <a:ext uri="{FF2B5EF4-FFF2-40B4-BE49-F238E27FC236}">
                <a16:creationId xmlns:a16="http://schemas.microsoft.com/office/drawing/2014/main" id="{154DAABF-E361-188C-6657-9BF6179C78C7}"/>
              </a:ext>
            </a:extLst>
          </p:cNvPr>
          <p:cNvPicPr>
            <a:picLocks noChangeAspect="1"/>
          </p:cNvPicPr>
          <p:nvPr/>
        </p:nvPicPr>
        <p:blipFill>
          <a:blip r:embed="rId3"/>
          <a:stretch>
            <a:fillRect/>
          </a:stretch>
        </p:blipFill>
        <p:spPr>
          <a:xfrm>
            <a:off x="7021426" y="1240657"/>
            <a:ext cx="4239829" cy="3600000"/>
          </a:xfrm>
          <a:prstGeom prst="rect">
            <a:avLst/>
          </a:prstGeom>
        </p:spPr>
      </p:pic>
      <p:pic>
        <p:nvPicPr>
          <p:cNvPr id="147" name="图片 146">
            <a:extLst>
              <a:ext uri="{FF2B5EF4-FFF2-40B4-BE49-F238E27FC236}">
                <a16:creationId xmlns:a16="http://schemas.microsoft.com/office/drawing/2014/main" id="{68D4ADFC-90F2-6CE8-CD7D-C81742B504C0}"/>
              </a:ext>
            </a:extLst>
          </p:cNvPr>
          <p:cNvPicPr>
            <a:picLocks noChangeAspect="1"/>
          </p:cNvPicPr>
          <p:nvPr/>
        </p:nvPicPr>
        <p:blipFill>
          <a:blip r:embed="rId4"/>
          <a:stretch>
            <a:fillRect/>
          </a:stretch>
        </p:blipFill>
        <p:spPr>
          <a:xfrm>
            <a:off x="1013894" y="1240657"/>
            <a:ext cx="4774081" cy="3600000"/>
          </a:xfrm>
          <a:prstGeom prst="rect">
            <a:avLst/>
          </a:prstGeom>
        </p:spPr>
      </p:pic>
      <p:sp>
        <p:nvSpPr>
          <p:cNvPr id="4" name="灯片编号占位符 3">
            <a:extLst>
              <a:ext uri="{FF2B5EF4-FFF2-40B4-BE49-F238E27FC236}">
                <a16:creationId xmlns:a16="http://schemas.microsoft.com/office/drawing/2014/main" id="{FD607656-6B5E-4303-71DA-E22F5D0A44BA}"/>
              </a:ext>
            </a:extLst>
          </p:cNvPr>
          <p:cNvSpPr>
            <a:spLocks noGrp="1"/>
          </p:cNvSpPr>
          <p:nvPr>
            <p:ph type="sldNum" sz="quarter" idx="12"/>
          </p:nvPr>
        </p:nvSpPr>
        <p:spPr>
          <a:xfrm>
            <a:off x="10337800" y="4894342"/>
            <a:ext cx="2743200" cy="365125"/>
          </a:xfrm>
        </p:spPr>
        <p:txBody>
          <a:bodyPr/>
          <a:lstStyle/>
          <a:p>
            <a:fld id="{1B4BEAE9-A792-412B-8F61-37BC023E3A81}" type="slidenum">
              <a:rPr lang="zh-CN" altLang="en-US" smtClean="0"/>
              <a:t>3</a:t>
            </a:fld>
            <a:endParaRPr lang="zh-CN" altLang="en-US"/>
          </a:p>
        </p:txBody>
      </p:sp>
      <p:sp>
        <p:nvSpPr>
          <p:cNvPr id="5" name="标题 1">
            <a:extLst>
              <a:ext uri="{FF2B5EF4-FFF2-40B4-BE49-F238E27FC236}">
                <a16:creationId xmlns:a16="http://schemas.microsoft.com/office/drawing/2014/main" id="{74B084D9-6E3F-D038-3107-11D40D0D2854}"/>
              </a:ext>
            </a:extLst>
          </p:cNvPr>
          <p:cNvSpPr>
            <a:spLocks noGrp="1"/>
          </p:cNvSpPr>
          <p:nvPr>
            <p:ph type="title"/>
          </p:nvPr>
        </p:nvSpPr>
        <p:spPr>
          <a:xfrm>
            <a:off x="838200" y="365125"/>
            <a:ext cx="10515600" cy="612775"/>
          </a:xfrm>
        </p:spPr>
        <p:txBody>
          <a:bodyPr>
            <a:normAutofit/>
          </a:bodyPr>
          <a:lstStyle/>
          <a:p>
            <a:r>
              <a:rPr lang="en-US" altLang="zh-CN" sz="3600" dirty="0"/>
              <a:t>MLLMs struggle with 3D spatial reasoning</a:t>
            </a:r>
            <a:endParaRPr lang="zh-CN" altLang="en-US" sz="3600" dirty="0"/>
          </a:p>
        </p:txBody>
      </p:sp>
      <p:pic>
        <p:nvPicPr>
          <p:cNvPr id="137" name="图片 136">
            <a:extLst>
              <a:ext uri="{FF2B5EF4-FFF2-40B4-BE49-F238E27FC236}">
                <a16:creationId xmlns:a16="http://schemas.microsoft.com/office/drawing/2014/main" id="{13EACD63-75A2-CAF8-F125-F31F91A5501E}"/>
              </a:ext>
            </a:extLst>
          </p:cNvPr>
          <p:cNvPicPr>
            <a:picLocks noChangeAspect="1"/>
          </p:cNvPicPr>
          <p:nvPr/>
        </p:nvPicPr>
        <p:blipFill>
          <a:blip r:embed="rId5"/>
          <a:stretch>
            <a:fillRect/>
          </a:stretch>
        </p:blipFill>
        <p:spPr>
          <a:xfrm>
            <a:off x="2986934" y="5100417"/>
            <a:ext cx="828000" cy="828000"/>
          </a:xfrm>
          <a:prstGeom prst="rect">
            <a:avLst/>
          </a:prstGeom>
        </p:spPr>
      </p:pic>
      <p:pic>
        <p:nvPicPr>
          <p:cNvPr id="138" name="图片 137">
            <a:extLst>
              <a:ext uri="{FF2B5EF4-FFF2-40B4-BE49-F238E27FC236}">
                <a16:creationId xmlns:a16="http://schemas.microsoft.com/office/drawing/2014/main" id="{39857174-5874-5D1F-643E-FBAF8533F7C0}"/>
              </a:ext>
            </a:extLst>
          </p:cNvPr>
          <p:cNvPicPr>
            <a:picLocks noChangeAspect="1"/>
          </p:cNvPicPr>
          <p:nvPr/>
        </p:nvPicPr>
        <p:blipFill>
          <a:blip r:embed="rId6"/>
          <a:stretch>
            <a:fillRect/>
          </a:stretch>
        </p:blipFill>
        <p:spPr>
          <a:xfrm>
            <a:off x="8727341" y="5100417"/>
            <a:ext cx="828000" cy="828000"/>
          </a:xfrm>
          <a:prstGeom prst="rect">
            <a:avLst/>
          </a:prstGeom>
        </p:spPr>
      </p:pic>
      <p:sp>
        <p:nvSpPr>
          <p:cNvPr id="150" name="矩形 149">
            <a:extLst>
              <a:ext uri="{FF2B5EF4-FFF2-40B4-BE49-F238E27FC236}">
                <a16:creationId xmlns:a16="http://schemas.microsoft.com/office/drawing/2014/main" id="{81660057-8F9D-689A-767B-3B223ECD0D5F}"/>
              </a:ext>
            </a:extLst>
          </p:cNvPr>
          <p:cNvSpPr/>
          <p:nvPr/>
        </p:nvSpPr>
        <p:spPr>
          <a:xfrm>
            <a:off x="715974" y="1237660"/>
            <a:ext cx="5369919" cy="13379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solidFill>
              </a:rPr>
              <a:t>I</a:t>
            </a:r>
            <a:r>
              <a:rPr lang="en-US" altLang="zh-CN" sz="3600">
                <a:solidFill>
                  <a:schemeClr val="tx1"/>
                </a:solidFill>
              </a:rPr>
              <a:t>ncomplete </a:t>
            </a:r>
            <a:endParaRPr lang="en-US" altLang="zh-CN" sz="3600" dirty="0">
              <a:solidFill>
                <a:schemeClr val="tx1"/>
              </a:solidFill>
            </a:endParaRPr>
          </a:p>
          <a:p>
            <a:pPr algn="ctr"/>
            <a:r>
              <a:rPr lang="en-US" altLang="zh-CN" sz="3600" dirty="0">
                <a:solidFill>
                  <a:schemeClr val="tx1"/>
                </a:solidFill>
              </a:rPr>
              <a:t>perception</a:t>
            </a:r>
            <a:endParaRPr lang="zh-CN" altLang="en-US" sz="3600" dirty="0">
              <a:solidFill>
                <a:schemeClr val="tx1"/>
              </a:solidFill>
            </a:endParaRPr>
          </a:p>
        </p:txBody>
      </p:sp>
      <p:sp>
        <p:nvSpPr>
          <p:cNvPr id="153" name="矩形 152">
            <a:extLst>
              <a:ext uri="{FF2B5EF4-FFF2-40B4-BE49-F238E27FC236}">
                <a16:creationId xmlns:a16="http://schemas.microsoft.com/office/drawing/2014/main" id="{C8B4E9A1-A141-E4DE-ACE1-E9F178E741CC}"/>
              </a:ext>
            </a:extLst>
          </p:cNvPr>
          <p:cNvSpPr/>
          <p:nvPr/>
        </p:nvSpPr>
        <p:spPr>
          <a:xfrm>
            <a:off x="726081" y="4840657"/>
            <a:ext cx="5369919" cy="13379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solidFill>
              </a:rPr>
              <a:t>Lack of global understanding</a:t>
            </a:r>
            <a:endParaRPr lang="zh-CN" altLang="en-US" sz="3600" dirty="0">
              <a:solidFill>
                <a:schemeClr val="tx1"/>
              </a:solidFill>
            </a:endParaRPr>
          </a:p>
        </p:txBody>
      </p:sp>
      <p:grpSp>
        <p:nvGrpSpPr>
          <p:cNvPr id="158" name="组合 157">
            <a:extLst>
              <a:ext uri="{FF2B5EF4-FFF2-40B4-BE49-F238E27FC236}">
                <a16:creationId xmlns:a16="http://schemas.microsoft.com/office/drawing/2014/main" id="{AB867657-D28B-6D85-8972-C31E30B4692B}"/>
              </a:ext>
            </a:extLst>
          </p:cNvPr>
          <p:cNvGrpSpPr/>
          <p:nvPr/>
        </p:nvGrpSpPr>
        <p:grpSpPr>
          <a:xfrm>
            <a:off x="715973" y="3039158"/>
            <a:ext cx="5369919" cy="1337900"/>
            <a:chOff x="9024440" y="4590517"/>
            <a:chExt cx="5369919" cy="1337900"/>
          </a:xfrm>
        </p:grpSpPr>
        <p:sp>
          <p:nvSpPr>
            <p:cNvPr id="156" name="矩形 155">
              <a:extLst>
                <a:ext uri="{FF2B5EF4-FFF2-40B4-BE49-F238E27FC236}">
                  <a16:creationId xmlns:a16="http://schemas.microsoft.com/office/drawing/2014/main" id="{C5BAC444-2AE5-EB1F-29D6-D16ABCEADD4D}"/>
                </a:ext>
              </a:extLst>
            </p:cNvPr>
            <p:cNvSpPr/>
            <p:nvPr/>
          </p:nvSpPr>
          <p:spPr>
            <a:xfrm>
              <a:off x="9024440" y="4590517"/>
              <a:ext cx="5369919" cy="13379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solidFill>
                </a:rPr>
                <a:t>         Missing the</a:t>
              </a:r>
            </a:p>
            <a:p>
              <a:pPr algn="ctr"/>
              <a:r>
                <a:rPr lang="en-US" altLang="zh-CN" sz="3600" dirty="0">
                  <a:solidFill>
                    <a:schemeClr val="tx1"/>
                  </a:solidFill>
                </a:rPr>
                <a:t>         </a:t>
              </a:r>
              <a:r>
                <a:rPr lang="en-US" altLang="zh-CN" sz="3600" b="1" dirty="0">
                  <a:solidFill>
                    <a:schemeClr val="tx1"/>
                  </a:solidFill>
                </a:rPr>
                <a:t>Mental World</a:t>
              </a:r>
              <a:endParaRPr lang="zh-CN" altLang="en-US" sz="3600" b="1" dirty="0">
                <a:solidFill>
                  <a:schemeClr val="tx1"/>
                </a:solidFill>
              </a:endParaRPr>
            </a:p>
          </p:txBody>
        </p:sp>
        <p:pic>
          <p:nvPicPr>
            <p:cNvPr id="157" name="图片 156">
              <a:extLst>
                <a:ext uri="{FF2B5EF4-FFF2-40B4-BE49-F238E27FC236}">
                  <a16:creationId xmlns:a16="http://schemas.microsoft.com/office/drawing/2014/main" id="{D28FC8E9-174E-F938-5D2C-E0A2F15F8ADC}"/>
                </a:ext>
              </a:extLst>
            </p:cNvPr>
            <p:cNvPicPr>
              <a:picLocks noChangeAspect="1"/>
            </p:cNvPicPr>
            <p:nvPr/>
          </p:nvPicPr>
          <p:blipFill>
            <a:blip r:embed="rId7"/>
            <a:stretch>
              <a:fillRect/>
            </a:stretch>
          </p:blipFill>
          <p:spPr>
            <a:xfrm>
              <a:off x="9306561" y="4743847"/>
              <a:ext cx="1031239" cy="1031239"/>
            </a:xfrm>
            <a:prstGeom prst="rect">
              <a:avLst/>
            </a:prstGeom>
          </p:spPr>
        </p:pic>
      </p:grpSp>
    </p:spTree>
    <p:extLst>
      <p:ext uri="{BB962C8B-B14F-4D97-AF65-F5344CB8AC3E}">
        <p14:creationId xmlns:p14="http://schemas.microsoft.com/office/powerpoint/2010/main" val="379875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anim calcmode="lin" valueType="num">
                                      <p:cBhvr>
                                        <p:cTn id="8" dur="500" fill="hold"/>
                                        <p:tgtEl>
                                          <p:spTgt spid="137"/>
                                        </p:tgtEl>
                                        <p:attrNameLst>
                                          <p:attrName>ppt_x</p:attrName>
                                        </p:attrNameLst>
                                      </p:cBhvr>
                                      <p:tavLst>
                                        <p:tav tm="0">
                                          <p:val>
                                            <p:strVal val="#ppt_x"/>
                                          </p:val>
                                        </p:tav>
                                        <p:tav tm="100000">
                                          <p:val>
                                            <p:strVal val="#ppt_x"/>
                                          </p:val>
                                        </p:tav>
                                      </p:tavLst>
                                    </p:anim>
                                    <p:anim calcmode="lin" valueType="num">
                                      <p:cBhvr>
                                        <p:cTn id="9" dur="5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8"/>
                                        </p:tgtEl>
                                        <p:attrNameLst>
                                          <p:attrName>style.visibility</p:attrName>
                                        </p:attrNameLst>
                                      </p:cBhvr>
                                      <p:to>
                                        <p:strVal val="visible"/>
                                      </p:to>
                                    </p:set>
                                    <p:animEffect transition="in" filter="fade">
                                      <p:cBhvr>
                                        <p:cTn id="18" dur="500"/>
                                        <p:tgtEl>
                                          <p:spTgt spid="138"/>
                                        </p:tgtEl>
                                      </p:cBhvr>
                                    </p:animEffect>
                                    <p:anim calcmode="lin" valueType="num">
                                      <p:cBhvr>
                                        <p:cTn id="19" dur="500" fill="hold"/>
                                        <p:tgtEl>
                                          <p:spTgt spid="138"/>
                                        </p:tgtEl>
                                        <p:attrNameLst>
                                          <p:attrName>ppt_x</p:attrName>
                                        </p:attrNameLst>
                                      </p:cBhvr>
                                      <p:tavLst>
                                        <p:tav tm="0">
                                          <p:val>
                                            <p:strVal val="#ppt_x"/>
                                          </p:val>
                                        </p:tav>
                                        <p:tav tm="100000">
                                          <p:val>
                                            <p:strVal val="#ppt_x"/>
                                          </p:val>
                                        </p:tav>
                                      </p:tavLst>
                                    </p:anim>
                                    <p:anim calcmode="lin" valueType="num">
                                      <p:cBhvr>
                                        <p:cTn id="20" dur="5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3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4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500" fill="hold"/>
                                        <p:tgtEl>
                                          <p:spTgt spid="150"/>
                                        </p:tgtEl>
                                        <p:attrNameLst>
                                          <p:attrName>ppt_x</p:attrName>
                                        </p:attrNameLst>
                                      </p:cBhvr>
                                      <p:tavLst>
                                        <p:tav tm="0">
                                          <p:val>
                                            <p:strVal val="#ppt_x"/>
                                          </p:val>
                                        </p:tav>
                                        <p:tav tm="100000">
                                          <p:val>
                                            <p:strVal val="#ppt_x"/>
                                          </p:val>
                                        </p:tav>
                                      </p:tavLst>
                                    </p:anim>
                                    <p:anim calcmode="lin" valueType="num">
                                      <p:cBhvr additive="base">
                                        <p:cTn id="32" dur="500" fill="hold"/>
                                        <p:tgtEl>
                                          <p:spTgt spid="15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
                                        </p:tgtEl>
                                        <p:attrNameLst>
                                          <p:attrName>style.visibility</p:attrName>
                                        </p:attrNameLst>
                                      </p:cBhvr>
                                      <p:to>
                                        <p:strVal val="visible"/>
                                      </p:to>
                                    </p:set>
                                    <p:anim calcmode="lin" valueType="num">
                                      <p:cBhvr additive="base">
                                        <p:cTn id="37" dur="500" fill="hold"/>
                                        <p:tgtEl>
                                          <p:spTgt spid="153"/>
                                        </p:tgtEl>
                                        <p:attrNameLst>
                                          <p:attrName>ppt_x</p:attrName>
                                        </p:attrNameLst>
                                      </p:cBhvr>
                                      <p:tavLst>
                                        <p:tav tm="0">
                                          <p:val>
                                            <p:strVal val="#ppt_x"/>
                                          </p:val>
                                        </p:tav>
                                        <p:tav tm="100000">
                                          <p:val>
                                            <p:strVal val="#ppt_x"/>
                                          </p:val>
                                        </p:tav>
                                      </p:tavLst>
                                    </p:anim>
                                    <p:anim calcmode="lin" valueType="num">
                                      <p:cBhvr additive="base">
                                        <p:cTn id="38"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6" fill="hold" nodeType="clickEffect">
                                  <p:stCondLst>
                                    <p:cond delay="0"/>
                                  </p:stCondLst>
                                  <p:childTnLst>
                                    <p:set>
                                      <p:cBhvr>
                                        <p:cTn id="42" dur="1" fill="hold">
                                          <p:stCondLst>
                                            <p:cond delay="0"/>
                                          </p:stCondLst>
                                        </p:cTn>
                                        <p:tgtEl>
                                          <p:spTgt spid="158"/>
                                        </p:tgtEl>
                                        <p:attrNameLst>
                                          <p:attrName>style.visibility</p:attrName>
                                        </p:attrNameLst>
                                      </p:cBhvr>
                                      <p:to>
                                        <p:strVal val="visible"/>
                                      </p:to>
                                    </p:set>
                                    <p:animEffect transition="in" filter="barn(inHorizontal)">
                                      <p:cBhvr>
                                        <p:cTn id="43"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1923B-8BDE-A784-7B5D-7E78D9B45245}"/>
            </a:ext>
          </a:extLst>
        </p:cNvPr>
        <p:cNvGrpSpPr/>
        <p:nvPr/>
      </p:nvGrpSpPr>
      <p:grpSpPr>
        <a:xfrm>
          <a:off x="0" y="0"/>
          <a:ext cx="0" cy="0"/>
          <a:chOff x="0" y="0"/>
          <a:chExt cx="0" cy="0"/>
        </a:xfrm>
      </p:grpSpPr>
      <p:grpSp>
        <p:nvGrpSpPr>
          <p:cNvPr id="42" name="组合 41">
            <a:extLst>
              <a:ext uri="{FF2B5EF4-FFF2-40B4-BE49-F238E27FC236}">
                <a16:creationId xmlns:a16="http://schemas.microsoft.com/office/drawing/2014/main" id="{685C60FC-B536-CF23-A380-B43C72CF1790}"/>
              </a:ext>
            </a:extLst>
          </p:cNvPr>
          <p:cNvGrpSpPr/>
          <p:nvPr/>
        </p:nvGrpSpPr>
        <p:grpSpPr>
          <a:xfrm>
            <a:off x="6242396" y="5056191"/>
            <a:ext cx="4722089" cy="993493"/>
            <a:chOff x="6631709" y="4877029"/>
            <a:chExt cx="4722089" cy="993493"/>
          </a:xfrm>
        </p:grpSpPr>
        <p:sp>
          <p:nvSpPr>
            <p:cNvPr id="38" name="矩形 37">
              <a:extLst>
                <a:ext uri="{FF2B5EF4-FFF2-40B4-BE49-F238E27FC236}">
                  <a16:creationId xmlns:a16="http://schemas.microsoft.com/office/drawing/2014/main" id="{B171386E-770E-D84C-6664-4B356523C60C}"/>
                </a:ext>
              </a:extLst>
            </p:cNvPr>
            <p:cNvSpPr/>
            <p:nvPr/>
          </p:nvSpPr>
          <p:spPr>
            <a:xfrm>
              <a:off x="6721309" y="4877029"/>
              <a:ext cx="4632489" cy="993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4">
              <a:extLst>
                <a:ext uri="{FF2B5EF4-FFF2-40B4-BE49-F238E27FC236}">
                  <a16:creationId xmlns:a16="http://schemas.microsoft.com/office/drawing/2014/main" id="{A57A06DB-985C-DF5E-3978-4463879E66F0}"/>
                </a:ext>
              </a:extLst>
            </p:cNvPr>
            <p:cNvSpPr txBox="1"/>
            <p:nvPr/>
          </p:nvSpPr>
          <p:spPr>
            <a:xfrm>
              <a:off x="6631709" y="4896723"/>
              <a:ext cx="3943928" cy="954107"/>
            </a:xfrm>
            <a:prstGeom prst="rect">
              <a:avLst/>
            </a:prstGeom>
            <a:noFill/>
          </p:spPr>
          <p:txBody>
            <a:bodyPr wrap="square">
              <a:spAutoFit/>
            </a:bodyPr>
            <a:lstStyle/>
            <a:p>
              <a:pPr algn="ctr"/>
              <a:r>
                <a:rPr lang="en-US" sz="2800" dirty="0">
                  <a:solidFill>
                    <a:srgbClr val="FF0000"/>
                  </a:solidFill>
                </a:rPr>
                <a:t>loss of strong vision-language priors</a:t>
              </a:r>
            </a:p>
          </p:txBody>
        </p:sp>
        <p:pic>
          <p:nvPicPr>
            <p:cNvPr id="25" name="图片 24">
              <a:extLst>
                <a:ext uri="{FF2B5EF4-FFF2-40B4-BE49-F238E27FC236}">
                  <a16:creationId xmlns:a16="http://schemas.microsoft.com/office/drawing/2014/main" id="{565A389B-3013-A395-2066-98385A155067}"/>
                </a:ext>
              </a:extLst>
            </p:cNvPr>
            <p:cNvPicPr>
              <a:picLocks noChangeAspect="1"/>
            </p:cNvPicPr>
            <p:nvPr/>
          </p:nvPicPr>
          <p:blipFill>
            <a:blip r:embed="rId3"/>
            <a:stretch>
              <a:fillRect/>
            </a:stretch>
          </p:blipFill>
          <p:spPr>
            <a:xfrm>
              <a:off x="10423751" y="4961576"/>
              <a:ext cx="824400" cy="824400"/>
            </a:xfrm>
            <a:prstGeom prst="rect">
              <a:avLst/>
            </a:prstGeom>
          </p:spPr>
        </p:pic>
      </p:grpSp>
      <p:grpSp>
        <p:nvGrpSpPr>
          <p:cNvPr id="41" name="组合 40">
            <a:extLst>
              <a:ext uri="{FF2B5EF4-FFF2-40B4-BE49-F238E27FC236}">
                <a16:creationId xmlns:a16="http://schemas.microsoft.com/office/drawing/2014/main" id="{EA13EEB6-4C59-15CE-C997-7BBB7C2461C7}"/>
              </a:ext>
            </a:extLst>
          </p:cNvPr>
          <p:cNvGrpSpPr/>
          <p:nvPr/>
        </p:nvGrpSpPr>
        <p:grpSpPr>
          <a:xfrm>
            <a:off x="6242396" y="3797009"/>
            <a:ext cx="4722089" cy="993493"/>
            <a:chOff x="6631709" y="3778570"/>
            <a:chExt cx="4722089" cy="993493"/>
          </a:xfrm>
        </p:grpSpPr>
        <p:sp>
          <p:nvSpPr>
            <p:cNvPr id="37" name="矩形 36">
              <a:extLst>
                <a:ext uri="{FF2B5EF4-FFF2-40B4-BE49-F238E27FC236}">
                  <a16:creationId xmlns:a16="http://schemas.microsoft.com/office/drawing/2014/main" id="{F0CF6CFA-58C3-1871-9CF1-9485CB362F51}"/>
                </a:ext>
              </a:extLst>
            </p:cNvPr>
            <p:cNvSpPr/>
            <p:nvPr/>
          </p:nvSpPr>
          <p:spPr>
            <a:xfrm>
              <a:off x="6721309" y="3778570"/>
              <a:ext cx="4632489" cy="993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14">
              <a:extLst>
                <a:ext uri="{FF2B5EF4-FFF2-40B4-BE49-F238E27FC236}">
                  <a16:creationId xmlns:a16="http://schemas.microsoft.com/office/drawing/2014/main" id="{B81512CC-D0CA-29E2-55FF-C241C4FC9DAF}"/>
                </a:ext>
              </a:extLst>
            </p:cNvPr>
            <p:cNvSpPr txBox="1"/>
            <p:nvPr/>
          </p:nvSpPr>
          <p:spPr>
            <a:xfrm>
              <a:off x="6631709" y="3794081"/>
              <a:ext cx="3943928" cy="954107"/>
            </a:xfrm>
            <a:prstGeom prst="rect">
              <a:avLst/>
            </a:prstGeom>
            <a:noFill/>
          </p:spPr>
          <p:txBody>
            <a:bodyPr wrap="square">
              <a:spAutoFit/>
            </a:bodyPr>
            <a:lstStyle/>
            <a:p>
              <a:pPr algn="ctr"/>
              <a:r>
                <a:rPr lang="en-US" sz="2800" dirty="0">
                  <a:solidFill>
                    <a:srgbClr val="FF0000"/>
                  </a:solidFill>
                </a:rPr>
                <a:t>lack of high-quality training data</a:t>
              </a:r>
            </a:p>
          </p:txBody>
        </p:sp>
        <p:pic>
          <p:nvPicPr>
            <p:cNvPr id="23" name="图片 22">
              <a:extLst>
                <a:ext uri="{FF2B5EF4-FFF2-40B4-BE49-F238E27FC236}">
                  <a16:creationId xmlns:a16="http://schemas.microsoft.com/office/drawing/2014/main" id="{AF60538B-8B8E-4CE8-13C9-5E18FA986F2A}"/>
                </a:ext>
              </a:extLst>
            </p:cNvPr>
            <p:cNvPicPr>
              <a:picLocks noChangeAspect="1"/>
            </p:cNvPicPr>
            <p:nvPr/>
          </p:nvPicPr>
          <p:blipFill>
            <a:blip r:embed="rId3"/>
            <a:stretch>
              <a:fillRect/>
            </a:stretch>
          </p:blipFill>
          <p:spPr>
            <a:xfrm>
              <a:off x="10423751" y="3858934"/>
              <a:ext cx="824400" cy="824400"/>
            </a:xfrm>
            <a:prstGeom prst="rect">
              <a:avLst/>
            </a:prstGeom>
          </p:spPr>
        </p:pic>
      </p:grpSp>
      <p:grpSp>
        <p:nvGrpSpPr>
          <p:cNvPr id="40" name="组合 39">
            <a:extLst>
              <a:ext uri="{FF2B5EF4-FFF2-40B4-BE49-F238E27FC236}">
                <a16:creationId xmlns:a16="http://schemas.microsoft.com/office/drawing/2014/main" id="{CC652863-AD03-7ADD-7471-3D560FF1B3EE}"/>
              </a:ext>
            </a:extLst>
          </p:cNvPr>
          <p:cNvGrpSpPr/>
          <p:nvPr/>
        </p:nvGrpSpPr>
        <p:grpSpPr>
          <a:xfrm>
            <a:off x="1137913" y="5052702"/>
            <a:ext cx="4722090" cy="993493"/>
            <a:chOff x="6631708" y="2522346"/>
            <a:chExt cx="4722090" cy="993493"/>
          </a:xfrm>
        </p:grpSpPr>
        <p:sp>
          <p:nvSpPr>
            <p:cNvPr id="36" name="矩形 35">
              <a:extLst>
                <a:ext uri="{FF2B5EF4-FFF2-40B4-BE49-F238E27FC236}">
                  <a16:creationId xmlns:a16="http://schemas.microsoft.com/office/drawing/2014/main" id="{AD79BE62-EC4F-4885-D224-6579ECAE7E93}"/>
                </a:ext>
              </a:extLst>
            </p:cNvPr>
            <p:cNvSpPr/>
            <p:nvPr/>
          </p:nvSpPr>
          <p:spPr>
            <a:xfrm>
              <a:off x="6721309" y="2522346"/>
              <a:ext cx="4632489" cy="993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4">
              <a:extLst>
                <a:ext uri="{FF2B5EF4-FFF2-40B4-BE49-F238E27FC236}">
                  <a16:creationId xmlns:a16="http://schemas.microsoft.com/office/drawing/2014/main" id="{65BC8473-8FB5-9FF4-5CAE-DAE52B78F575}"/>
                </a:ext>
              </a:extLst>
            </p:cNvPr>
            <p:cNvSpPr txBox="1"/>
            <p:nvPr/>
          </p:nvSpPr>
          <p:spPr>
            <a:xfrm>
              <a:off x="6631708" y="2546221"/>
              <a:ext cx="3943928" cy="954107"/>
            </a:xfrm>
            <a:prstGeom prst="rect">
              <a:avLst/>
            </a:prstGeom>
            <a:noFill/>
          </p:spPr>
          <p:txBody>
            <a:bodyPr wrap="square">
              <a:spAutoFit/>
            </a:bodyPr>
            <a:lstStyle/>
            <a:p>
              <a:pPr algn="ctr"/>
              <a:r>
                <a:rPr lang="en-US" sz="2800" dirty="0">
                  <a:solidFill>
                    <a:srgbClr val="FF0000"/>
                  </a:solidFill>
                </a:rPr>
                <a:t>customized model architectures</a:t>
              </a:r>
            </a:p>
          </p:txBody>
        </p:sp>
        <p:pic>
          <p:nvPicPr>
            <p:cNvPr id="21" name="图片 20">
              <a:extLst>
                <a:ext uri="{FF2B5EF4-FFF2-40B4-BE49-F238E27FC236}">
                  <a16:creationId xmlns:a16="http://schemas.microsoft.com/office/drawing/2014/main" id="{62103BAA-08C9-E3B6-985E-9E266F84A742}"/>
                </a:ext>
              </a:extLst>
            </p:cNvPr>
            <p:cNvPicPr>
              <a:picLocks noChangeAspect="1"/>
            </p:cNvPicPr>
            <p:nvPr/>
          </p:nvPicPr>
          <p:blipFill>
            <a:blip r:embed="rId3"/>
            <a:stretch>
              <a:fillRect/>
            </a:stretch>
          </p:blipFill>
          <p:spPr>
            <a:xfrm>
              <a:off x="10423750" y="2611074"/>
              <a:ext cx="824400" cy="824400"/>
            </a:xfrm>
            <a:prstGeom prst="rect">
              <a:avLst/>
            </a:prstGeom>
          </p:spPr>
        </p:pic>
      </p:grpSp>
      <p:grpSp>
        <p:nvGrpSpPr>
          <p:cNvPr id="59" name="组合 58">
            <a:extLst>
              <a:ext uri="{FF2B5EF4-FFF2-40B4-BE49-F238E27FC236}">
                <a16:creationId xmlns:a16="http://schemas.microsoft.com/office/drawing/2014/main" id="{1F11601C-A997-625B-98A1-827844D4EA6A}"/>
              </a:ext>
            </a:extLst>
          </p:cNvPr>
          <p:cNvGrpSpPr/>
          <p:nvPr/>
        </p:nvGrpSpPr>
        <p:grpSpPr>
          <a:xfrm>
            <a:off x="1137913" y="5052702"/>
            <a:ext cx="4722091" cy="993493"/>
            <a:chOff x="9842268" y="2444916"/>
            <a:chExt cx="4722091" cy="993493"/>
          </a:xfrm>
        </p:grpSpPr>
        <p:sp>
          <p:nvSpPr>
            <p:cNvPr id="44" name="矩形 43">
              <a:extLst>
                <a:ext uri="{FF2B5EF4-FFF2-40B4-BE49-F238E27FC236}">
                  <a16:creationId xmlns:a16="http://schemas.microsoft.com/office/drawing/2014/main" id="{B8FA63E0-9A1A-758D-CCC4-92501F50F109}"/>
                </a:ext>
              </a:extLst>
            </p:cNvPr>
            <p:cNvSpPr/>
            <p:nvPr/>
          </p:nvSpPr>
          <p:spPr>
            <a:xfrm>
              <a:off x="9931870" y="2444916"/>
              <a:ext cx="4632489" cy="993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14">
              <a:extLst>
                <a:ext uri="{FF2B5EF4-FFF2-40B4-BE49-F238E27FC236}">
                  <a16:creationId xmlns:a16="http://schemas.microsoft.com/office/drawing/2014/main" id="{F8E60BDE-B8CF-DD9E-B989-6A4A2EABD342}"/>
                </a:ext>
              </a:extLst>
            </p:cNvPr>
            <p:cNvSpPr txBox="1"/>
            <p:nvPr/>
          </p:nvSpPr>
          <p:spPr>
            <a:xfrm>
              <a:off x="9842268" y="2470018"/>
              <a:ext cx="3943928" cy="954107"/>
            </a:xfrm>
            <a:prstGeom prst="rect">
              <a:avLst/>
            </a:prstGeom>
            <a:noFill/>
          </p:spPr>
          <p:txBody>
            <a:bodyPr wrap="square">
              <a:spAutoFit/>
            </a:bodyPr>
            <a:lstStyle/>
            <a:p>
              <a:pPr algn="ctr"/>
              <a:r>
                <a:rPr lang="en-US" sz="2800" dirty="0">
                  <a:solidFill>
                    <a:srgbClr val="EE9149"/>
                  </a:solidFill>
                </a:rPr>
                <a:t>general MLLMs’ architecture</a:t>
              </a:r>
            </a:p>
          </p:txBody>
        </p:sp>
        <p:pic>
          <p:nvPicPr>
            <p:cNvPr id="56" name="图片 55">
              <a:extLst>
                <a:ext uri="{FF2B5EF4-FFF2-40B4-BE49-F238E27FC236}">
                  <a16:creationId xmlns:a16="http://schemas.microsoft.com/office/drawing/2014/main" id="{3F20EC1F-A982-1FBA-C446-E3BDADBE4A98}"/>
                </a:ext>
              </a:extLst>
            </p:cNvPr>
            <p:cNvPicPr>
              <a:picLocks noChangeAspect="1"/>
            </p:cNvPicPr>
            <p:nvPr/>
          </p:nvPicPr>
          <p:blipFill>
            <a:blip r:embed="rId4"/>
            <a:stretch>
              <a:fillRect/>
            </a:stretch>
          </p:blipFill>
          <p:spPr>
            <a:xfrm>
              <a:off x="13634256" y="2536348"/>
              <a:ext cx="824400" cy="824400"/>
            </a:xfrm>
            <a:prstGeom prst="rect">
              <a:avLst/>
            </a:prstGeom>
          </p:spPr>
        </p:pic>
      </p:grpSp>
      <p:grpSp>
        <p:nvGrpSpPr>
          <p:cNvPr id="60" name="组合 59">
            <a:extLst>
              <a:ext uri="{FF2B5EF4-FFF2-40B4-BE49-F238E27FC236}">
                <a16:creationId xmlns:a16="http://schemas.microsoft.com/office/drawing/2014/main" id="{29068059-8E34-89B2-B8F3-1EF196F9DB94}"/>
              </a:ext>
            </a:extLst>
          </p:cNvPr>
          <p:cNvGrpSpPr/>
          <p:nvPr/>
        </p:nvGrpSpPr>
        <p:grpSpPr>
          <a:xfrm>
            <a:off x="6242395" y="3798013"/>
            <a:ext cx="4722091" cy="993493"/>
            <a:chOff x="7363228" y="3690663"/>
            <a:chExt cx="4722091" cy="993493"/>
          </a:xfrm>
        </p:grpSpPr>
        <p:sp>
          <p:nvSpPr>
            <p:cNvPr id="48" name="矩形 47">
              <a:extLst>
                <a:ext uri="{FF2B5EF4-FFF2-40B4-BE49-F238E27FC236}">
                  <a16:creationId xmlns:a16="http://schemas.microsoft.com/office/drawing/2014/main" id="{FFD6C748-F276-A6D0-E417-9774B3F260D0}"/>
                </a:ext>
              </a:extLst>
            </p:cNvPr>
            <p:cNvSpPr/>
            <p:nvPr/>
          </p:nvSpPr>
          <p:spPr>
            <a:xfrm>
              <a:off x="7452830" y="3690663"/>
              <a:ext cx="4632489" cy="993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14">
              <a:extLst>
                <a:ext uri="{FF2B5EF4-FFF2-40B4-BE49-F238E27FC236}">
                  <a16:creationId xmlns:a16="http://schemas.microsoft.com/office/drawing/2014/main" id="{13EABAE4-E8BF-4C83-A49B-A709F8DBD799}"/>
                </a:ext>
              </a:extLst>
            </p:cNvPr>
            <p:cNvSpPr txBox="1"/>
            <p:nvPr/>
          </p:nvSpPr>
          <p:spPr>
            <a:xfrm>
              <a:off x="7363228" y="3715765"/>
              <a:ext cx="3943928" cy="954107"/>
            </a:xfrm>
            <a:prstGeom prst="rect">
              <a:avLst/>
            </a:prstGeom>
            <a:noFill/>
          </p:spPr>
          <p:txBody>
            <a:bodyPr wrap="square">
              <a:spAutoFit/>
            </a:bodyPr>
            <a:lstStyle/>
            <a:p>
              <a:pPr algn="ctr"/>
              <a:r>
                <a:rPr lang="en-US" sz="2800" dirty="0">
                  <a:solidFill>
                    <a:srgbClr val="EE9149"/>
                  </a:solidFill>
                </a:rPr>
                <a:t>abundant 2D image/video data</a:t>
              </a:r>
            </a:p>
          </p:txBody>
        </p:sp>
        <p:pic>
          <p:nvPicPr>
            <p:cNvPr id="57" name="图片 56">
              <a:extLst>
                <a:ext uri="{FF2B5EF4-FFF2-40B4-BE49-F238E27FC236}">
                  <a16:creationId xmlns:a16="http://schemas.microsoft.com/office/drawing/2014/main" id="{E330A355-A504-B071-52CD-A0A39E5D8D29}"/>
                </a:ext>
              </a:extLst>
            </p:cNvPr>
            <p:cNvPicPr>
              <a:picLocks noChangeAspect="1"/>
            </p:cNvPicPr>
            <p:nvPr/>
          </p:nvPicPr>
          <p:blipFill>
            <a:blip r:embed="rId4"/>
            <a:stretch>
              <a:fillRect/>
            </a:stretch>
          </p:blipFill>
          <p:spPr>
            <a:xfrm>
              <a:off x="11159026" y="3780710"/>
              <a:ext cx="824400" cy="824400"/>
            </a:xfrm>
            <a:prstGeom prst="rect">
              <a:avLst/>
            </a:prstGeom>
          </p:spPr>
        </p:pic>
      </p:grpSp>
      <p:grpSp>
        <p:nvGrpSpPr>
          <p:cNvPr id="62" name="组合 61">
            <a:extLst>
              <a:ext uri="{FF2B5EF4-FFF2-40B4-BE49-F238E27FC236}">
                <a16:creationId xmlns:a16="http://schemas.microsoft.com/office/drawing/2014/main" id="{30A27732-F67B-6A0E-46A2-1C0097636953}"/>
              </a:ext>
            </a:extLst>
          </p:cNvPr>
          <p:cNvGrpSpPr/>
          <p:nvPr/>
        </p:nvGrpSpPr>
        <p:grpSpPr>
          <a:xfrm>
            <a:off x="6242395" y="5056191"/>
            <a:ext cx="4722091" cy="993493"/>
            <a:chOff x="7342908" y="4948841"/>
            <a:chExt cx="4722091" cy="993493"/>
          </a:xfrm>
        </p:grpSpPr>
        <p:sp>
          <p:nvSpPr>
            <p:cNvPr id="52" name="矩形 51">
              <a:extLst>
                <a:ext uri="{FF2B5EF4-FFF2-40B4-BE49-F238E27FC236}">
                  <a16:creationId xmlns:a16="http://schemas.microsoft.com/office/drawing/2014/main" id="{8DB2AAE9-B811-AE61-3985-7A60301FD220}"/>
                </a:ext>
              </a:extLst>
            </p:cNvPr>
            <p:cNvSpPr/>
            <p:nvPr/>
          </p:nvSpPr>
          <p:spPr>
            <a:xfrm>
              <a:off x="7432510" y="4948841"/>
              <a:ext cx="4632489" cy="993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14">
              <a:extLst>
                <a:ext uri="{FF2B5EF4-FFF2-40B4-BE49-F238E27FC236}">
                  <a16:creationId xmlns:a16="http://schemas.microsoft.com/office/drawing/2014/main" id="{484B68ED-2C99-0327-A5F3-A60CFBF00182}"/>
                </a:ext>
              </a:extLst>
            </p:cNvPr>
            <p:cNvSpPr txBox="1"/>
            <p:nvPr/>
          </p:nvSpPr>
          <p:spPr>
            <a:xfrm>
              <a:off x="7342908" y="4973943"/>
              <a:ext cx="3943928" cy="954107"/>
            </a:xfrm>
            <a:prstGeom prst="rect">
              <a:avLst/>
            </a:prstGeom>
            <a:noFill/>
          </p:spPr>
          <p:txBody>
            <a:bodyPr wrap="square">
              <a:spAutoFit/>
            </a:bodyPr>
            <a:lstStyle/>
            <a:p>
              <a:pPr algn="ctr"/>
              <a:r>
                <a:rPr lang="en-US" sz="2800" dirty="0">
                  <a:solidFill>
                    <a:srgbClr val="EE9149"/>
                  </a:solidFill>
                </a:rPr>
                <a:t>preserve strong vision-language priors</a:t>
              </a:r>
            </a:p>
          </p:txBody>
        </p:sp>
        <p:pic>
          <p:nvPicPr>
            <p:cNvPr id="58" name="图片 57">
              <a:extLst>
                <a:ext uri="{FF2B5EF4-FFF2-40B4-BE49-F238E27FC236}">
                  <a16:creationId xmlns:a16="http://schemas.microsoft.com/office/drawing/2014/main" id="{F1FB3387-040E-F955-BC55-713A7BC6BC67}"/>
                </a:ext>
              </a:extLst>
            </p:cNvPr>
            <p:cNvPicPr>
              <a:picLocks noChangeAspect="1"/>
            </p:cNvPicPr>
            <p:nvPr/>
          </p:nvPicPr>
          <p:blipFill>
            <a:blip r:embed="rId4"/>
            <a:stretch>
              <a:fillRect/>
            </a:stretch>
          </p:blipFill>
          <p:spPr>
            <a:xfrm>
              <a:off x="11134895" y="5040297"/>
              <a:ext cx="824400" cy="824400"/>
            </a:xfrm>
            <a:prstGeom prst="rect">
              <a:avLst/>
            </a:prstGeom>
          </p:spPr>
        </p:pic>
      </p:grpSp>
      <p:sp>
        <p:nvSpPr>
          <p:cNvPr id="2" name="标题 1">
            <a:extLst>
              <a:ext uri="{FF2B5EF4-FFF2-40B4-BE49-F238E27FC236}">
                <a16:creationId xmlns:a16="http://schemas.microsoft.com/office/drawing/2014/main" id="{598AB8BD-BA87-40B7-F7C0-EBD3F88378D5}"/>
              </a:ext>
            </a:extLst>
          </p:cNvPr>
          <p:cNvSpPr>
            <a:spLocks noGrp="1"/>
          </p:cNvSpPr>
          <p:nvPr>
            <p:ph type="title"/>
          </p:nvPr>
        </p:nvSpPr>
        <p:spPr>
          <a:xfrm>
            <a:off x="838200" y="365125"/>
            <a:ext cx="10515600" cy="612775"/>
          </a:xfrm>
        </p:spPr>
        <p:txBody>
          <a:bodyPr>
            <a:normAutofit/>
          </a:bodyPr>
          <a:lstStyle/>
          <a:p>
            <a:r>
              <a:rPr lang="en-US" altLang="zh-CN" sz="3600" dirty="0"/>
              <a:t>How can MLLMs better perform spatial reasoning?</a:t>
            </a:r>
            <a:endParaRPr lang="zh-CN" altLang="en-US" sz="3600" dirty="0"/>
          </a:p>
        </p:txBody>
      </p:sp>
      <p:sp>
        <p:nvSpPr>
          <p:cNvPr id="4" name="灯片编号占位符 3">
            <a:extLst>
              <a:ext uri="{FF2B5EF4-FFF2-40B4-BE49-F238E27FC236}">
                <a16:creationId xmlns:a16="http://schemas.microsoft.com/office/drawing/2014/main" id="{4A633F88-7130-6A8B-126E-4BCA2D119C5E}"/>
              </a:ext>
            </a:extLst>
          </p:cNvPr>
          <p:cNvSpPr>
            <a:spLocks noGrp="1"/>
          </p:cNvSpPr>
          <p:nvPr>
            <p:ph type="sldNum" sz="quarter" idx="12"/>
          </p:nvPr>
        </p:nvSpPr>
        <p:spPr/>
        <p:txBody>
          <a:bodyPr/>
          <a:lstStyle/>
          <a:p>
            <a:fld id="{1B4BEAE9-A792-412B-8F61-37BC023E3A81}" type="slidenum">
              <a:rPr lang="zh-CN" altLang="en-US" smtClean="0"/>
              <a:t>4</a:t>
            </a:fld>
            <a:endParaRPr lang="zh-CN" altLang="en-US"/>
          </a:p>
        </p:txBody>
      </p:sp>
      <p:pic>
        <p:nvPicPr>
          <p:cNvPr id="10" name="图片 9">
            <a:extLst>
              <a:ext uri="{FF2B5EF4-FFF2-40B4-BE49-F238E27FC236}">
                <a16:creationId xmlns:a16="http://schemas.microsoft.com/office/drawing/2014/main" id="{988C30B0-557F-2FF3-5D7C-536DBD43FEC7}"/>
              </a:ext>
            </a:extLst>
          </p:cNvPr>
          <p:cNvPicPr>
            <a:picLocks noChangeAspect="1"/>
          </p:cNvPicPr>
          <p:nvPr/>
        </p:nvPicPr>
        <p:blipFill>
          <a:blip r:embed="rId5"/>
          <a:stretch>
            <a:fillRect/>
          </a:stretch>
        </p:blipFill>
        <p:spPr>
          <a:xfrm>
            <a:off x="2513258" y="1058235"/>
            <a:ext cx="7165484" cy="2432108"/>
          </a:xfrm>
          <a:prstGeom prst="rect">
            <a:avLst/>
          </a:prstGeom>
        </p:spPr>
      </p:pic>
      <p:sp>
        <p:nvSpPr>
          <p:cNvPr id="11" name="矩形 11">
            <a:extLst>
              <a:ext uri="{FF2B5EF4-FFF2-40B4-BE49-F238E27FC236}">
                <a16:creationId xmlns:a16="http://schemas.microsoft.com/office/drawing/2014/main" id="{03BED1C6-E0EF-E7CB-1FCD-0EADEFB15332}"/>
              </a:ext>
            </a:extLst>
          </p:cNvPr>
          <p:cNvSpPr/>
          <p:nvPr/>
        </p:nvSpPr>
        <p:spPr>
          <a:xfrm>
            <a:off x="599442" y="6169709"/>
            <a:ext cx="10299467" cy="646331"/>
          </a:xfrm>
          <a:prstGeom prst="rect">
            <a:avLst/>
          </a:prstGeom>
        </p:spPr>
        <p:txBody>
          <a:bodyPr wrap="square">
            <a:spAutoFit/>
          </a:bodyPr>
          <a:lstStyle/>
          <a:p>
            <a:r>
              <a:rPr lang="en" altLang="zh-CN" sz="1200" dirty="0">
                <a:solidFill>
                  <a:schemeClr val="tx1">
                    <a:lumMod val="65000"/>
                    <a:lumOff val="35000"/>
                  </a:schemeClr>
                </a:solidFill>
                <a:latin typeface="Times New Roman" panose="02020603050405020304" pitchFamily="18" charset="0"/>
                <a:cs typeface="Times New Roman" panose="02020603050405020304" pitchFamily="18" charset="0"/>
              </a:rPr>
              <a:t>[1] Runsen Xu et al. “PointLLM: Empowering Large Language Models to Understand Point Clouds.” ECCV 2024. </a:t>
            </a:r>
          </a:p>
          <a:p>
            <a:r>
              <a:rPr lang="en" altLang="zh-CN" sz="1200" dirty="0">
                <a:solidFill>
                  <a:schemeClr val="tx1">
                    <a:lumMod val="65000"/>
                    <a:lumOff val="35000"/>
                  </a:schemeClr>
                </a:solidFill>
                <a:latin typeface="Times New Roman" panose="02020603050405020304" pitchFamily="18" charset="0"/>
                <a:cs typeface="Times New Roman" panose="02020603050405020304" pitchFamily="18" charset="0"/>
              </a:rPr>
              <a:t>[2] Ziyu Guo et al. “Point-Bind &amp; Point-LLM: Aligning Point C</a:t>
            </a:r>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rPr>
              <a:t>l</a:t>
            </a:r>
            <a:r>
              <a:rPr lang="en" altLang="zh-CN" sz="1200" dirty="0">
                <a:solidFill>
                  <a:schemeClr val="tx1">
                    <a:lumMod val="65000"/>
                    <a:lumOff val="35000"/>
                  </a:schemeClr>
                </a:solidFill>
                <a:latin typeface="Times New Roman" panose="02020603050405020304" pitchFamily="18" charset="0"/>
                <a:cs typeface="Times New Roman" panose="02020603050405020304" pitchFamily="18" charset="0"/>
              </a:rPr>
              <a:t>oud with Multi-modality for 3D Understanding, Generation, and Instruction Following.”</a:t>
            </a:r>
          </a:p>
          <a:p>
            <a:r>
              <a:rPr lang="en" altLang="zh-CN" sz="1200" dirty="0">
                <a:solidFill>
                  <a:schemeClr val="tx1">
                    <a:lumMod val="65000"/>
                    <a:lumOff val="35000"/>
                  </a:schemeClr>
                </a:solidFill>
                <a:latin typeface="Times New Roman" panose="02020603050405020304" pitchFamily="18" charset="0"/>
                <a:cs typeface="Times New Roman" panose="02020603050405020304" pitchFamily="18" charset="0"/>
              </a:rPr>
              <a:t>[3] Yongyuan Liang et al. “</a:t>
            </a:r>
            <a:r>
              <a:rPr lang="en-US" altLang="zh-CN" sz="1200" dirty="0">
                <a:solidFill>
                  <a:schemeClr val="tx1">
                    <a:lumMod val="65000"/>
                    <a:lumOff val="35000"/>
                  </a:schemeClr>
                </a:solidFill>
                <a:latin typeface="Times New Roman" panose="02020603050405020304" pitchFamily="18" charset="0"/>
                <a:cs typeface="Times New Roman" panose="02020603050405020304" pitchFamily="18" charset="0"/>
              </a:rPr>
              <a:t>LEMON: A Unified and Scalable 3D Multimodal Model for Universal Spatial Understanding.” </a:t>
            </a:r>
            <a:r>
              <a:rPr lang="en" altLang="zh-CN" sz="1200" dirty="0">
                <a:solidFill>
                  <a:schemeClr val="tx1">
                    <a:lumMod val="65000"/>
                    <a:lumOff val="35000"/>
                  </a:schemeClr>
                </a:solidFill>
                <a:latin typeface="Times New Roman" panose="02020603050405020304" pitchFamily="18" charset="0"/>
                <a:cs typeface="Times New Roman" panose="02020603050405020304" pitchFamily="18" charset="0"/>
              </a:rPr>
              <a:t>CVPR CV in the Wild workshop 2025.</a:t>
            </a:r>
          </a:p>
        </p:txBody>
      </p:sp>
      <p:grpSp>
        <p:nvGrpSpPr>
          <p:cNvPr id="39" name="组合 38">
            <a:extLst>
              <a:ext uri="{FF2B5EF4-FFF2-40B4-BE49-F238E27FC236}">
                <a16:creationId xmlns:a16="http://schemas.microsoft.com/office/drawing/2014/main" id="{03DDBF7D-B3D3-9686-B84B-C27F7BC636D3}"/>
              </a:ext>
            </a:extLst>
          </p:cNvPr>
          <p:cNvGrpSpPr/>
          <p:nvPr/>
        </p:nvGrpSpPr>
        <p:grpSpPr>
          <a:xfrm>
            <a:off x="1137913" y="3797009"/>
            <a:ext cx="4722091" cy="993493"/>
            <a:chOff x="6631708" y="1208537"/>
            <a:chExt cx="4722091" cy="993493"/>
          </a:xfrm>
        </p:grpSpPr>
        <p:sp>
          <p:nvSpPr>
            <p:cNvPr id="35" name="矩形 34">
              <a:extLst>
                <a:ext uri="{FF2B5EF4-FFF2-40B4-BE49-F238E27FC236}">
                  <a16:creationId xmlns:a16="http://schemas.microsoft.com/office/drawing/2014/main" id="{6343BE19-5A7F-310A-7E09-0A753A38572A}"/>
                </a:ext>
              </a:extLst>
            </p:cNvPr>
            <p:cNvSpPr/>
            <p:nvPr/>
          </p:nvSpPr>
          <p:spPr>
            <a:xfrm>
              <a:off x="6721310" y="1208537"/>
              <a:ext cx="4632489" cy="993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14">
              <a:extLst>
                <a:ext uri="{FF2B5EF4-FFF2-40B4-BE49-F238E27FC236}">
                  <a16:creationId xmlns:a16="http://schemas.microsoft.com/office/drawing/2014/main" id="{F46EDC35-BB4B-361A-5971-8785B12D3DF5}"/>
                </a:ext>
              </a:extLst>
            </p:cNvPr>
            <p:cNvSpPr txBox="1"/>
            <p:nvPr/>
          </p:nvSpPr>
          <p:spPr>
            <a:xfrm>
              <a:off x="6631708" y="1233639"/>
              <a:ext cx="3943928" cy="954107"/>
            </a:xfrm>
            <a:prstGeom prst="rect">
              <a:avLst/>
            </a:prstGeom>
            <a:noFill/>
          </p:spPr>
          <p:txBody>
            <a:bodyPr wrap="square">
              <a:spAutoFit/>
            </a:bodyPr>
            <a:lstStyle/>
            <a:p>
              <a:pPr algn="ctr"/>
              <a:r>
                <a:rPr lang="en-US" sz="2800" dirty="0">
                  <a:solidFill>
                    <a:srgbClr val="92D050"/>
                  </a:solidFill>
                </a:rPr>
                <a:t>precise geometric information</a:t>
              </a:r>
            </a:p>
          </p:txBody>
        </p:sp>
        <p:pic>
          <p:nvPicPr>
            <p:cNvPr id="13" name="图片 12">
              <a:extLst>
                <a:ext uri="{FF2B5EF4-FFF2-40B4-BE49-F238E27FC236}">
                  <a16:creationId xmlns:a16="http://schemas.microsoft.com/office/drawing/2014/main" id="{F0E9FDEE-1C9E-A484-F39F-D769052BE4AF}"/>
                </a:ext>
              </a:extLst>
            </p:cNvPr>
            <p:cNvPicPr>
              <a:picLocks noChangeAspect="1"/>
            </p:cNvPicPr>
            <p:nvPr/>
          </p:nvPicPr>
          <p:blipFill>
            <a:blip r:embed="rId6"/>
            <a:stretch>
              <a:fillRect/>
            </a:stretch>
          </p:blipFill>
          <p:spPr>
            <a:xfrm>
              <a:off x="10423750" y="1300048"/>
              <a:ext cx="824345" cy="824345"/>
            </a:xfrm>
            <a:prstGeom prst="rect">
              <a:avLst/>
            </a:prstGeom>
          </p:spPr>
        </p:pic>
      </p:grpSp>
      <p:sp>
        <p:nvSpPr>
          <p:cNvPr id="31" name="矩形 30">
            <a:extLst>
              <a:ext uri="{FF2B5EF4-FFF2-40B4-BE49-F238E27FC236}">
                <a16:creationId xmlns:a16="http://schemas.microsoft.com/office/drawing/2014/main" id="{C556A941-BBE2-DE60-67D0-33AABE995032}"/>
              </a:ext>
            </a:extLst>
          </p:cNvPr>
          <p:cNvSpPr/>
          <p:nvPr/>
        </p:nvSpPr>
        <p:spPr>
          <a:xfrm>
            <a:off x="0" y="0"/>
            <a:ext cx="12192000" cy="6858000"/>
          </a:xfrm>
          <a:prstGeom prst="rect">
            <a:avLst/>
          </a:prstGeom>
          <a:solidFill>
            <a:schemeClr val="tx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69EA2E86-9921-6789-C6BF-44321CD9C67A}"/>
              </a:ext>
            </a:extLst>
          </p:cNvPr>
          <p:cNvSpPr/>
          <p:nvPr/>
        </p:nvSpPr>
        <p:spPr>
          <a:xfrm>
            <a:off x="2490381" y="2451080"/>
            <a:ext cx="7211237" cy="28739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altLang="zh-CN" sz="4000" i="1" dirty="0">
                <a:solidFill>
                  <a:schemeClr val="tx1"/>
                </a:solidFill>
              </a:rPr>
              <a:t>Can MLLMs reason about 3D space using only </a:t>
            </a:r>
            <a:r>
              <a:rPr lang="en-US" altLang="zh-CN" sz="4000" b="1" i="1" dirty="0">
                <a:solidFill>
                  <a:schemeClr val="tx1"/>
                </a:solidFill>
              </a:rPr>
              <a:t>structured 2D </a:t>
            </a:r>
            <a:r>
              <a:rPr lang="en-US" altLang="zh-CN" sz="4000" i="1" dirty="0">
                <a:solidFill>
                  <a:schemeClr val="tx1"/>
                </a:solidFill>
              </a:rPr>
              <a:t>representations derived from perception?</a:t>
            </a:r>
            <a:endParaRPr lang="zh-CN" altLang="en-US" sz="4000" i="1" dirty="0">
              <a:solidFill>
                <a:schemeClr val="tx1"/>
              </a:solidFill>
            </a:endParaRPr>
          </a:p>
        </p:txBody>
      </p:sp>
    </p:spTree>
    <p:extLst>
      <p:ext uri="{BB962C8B-B14F-4D97-AF65-F5344CB8AC3E}">
        <p14:creationId xmlns:p14="http://schemas.microsoft.com/office/powerpoint/2010/main" val="379693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left)">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5BA6B-A14F-1A05-5D68-A0625A6A38E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A8CF09E-B984-3C88-759E-EE26A5707F93}"/>
              </a:ext>
            </a:extLst>
          </p:cNvPr>
          <p:cNvSpPr>
            <a:spLocks noGrp="1"/>
          </p:cNvSpPr>
          <p:nvPr>
            <p:ph type="title"/>
          </p:nvPr>
        </p:nvSpPr>
        <p:spPr>
          <a:xfrm>
            <a:off x="588783" y="365125"/>
            <a:ext cx="11353800" cy="612775"/>
          </a:xfrm>
        </p:spPr>
        <p:txBody>
          <a:bodyPr>
            <a:noAutofit/>
          </a:bodyPr>
          <a:lstStyle/>
          <a:p>
            <a:r>
              <a:rPr lang="en-US" altLang="zh-CN" sz="3600" dirty="0"/>
              <a:t>Struct2D: A Perception-Guided Prompting Framework</a:t>
            </a:r>
            <a:endParaRPr lang="zh-CN" altLang="en-US" sz="3600" dirty="0"/>
          </a:p>
        </p:txBody>
      </p:sp>
      <p:pic>
        <p:nvPicPr>
          <p:cNvPr id="5" name="Picture 3">
            <a:extLst>
              <a:ext uri="{FF2B5EF4-FFF2-40B4-BE49-F238E27FC236}">
                <a16:creationId xmlns:a16="http://schemas.microsoft.com/office/drawing/2014/main" id="{F81DEACD-40C0-72E5-3491-764E913B6D58}"/>
              </a:ext>
            </a:extLst>
          </p:cNvPr>
          <p:cNvPicPr>
            <a:picLocks/>
          </p:cNvPicPr>
          <p:nvPr/>
        </p:nvPicPr>
        <p:blipFill>
          <a:blip r:embed="rId3"/>
          <a:srcRect r="59580"/>
          <a:stretch>
            <a:fillRect/>
          </a:stretch>
        </p:blipFill>
        <p:spPr>
          <a:xfrm>
            <a:off x="588783" y="1150537"/>
            <a:ext cx="1827846" cy="4171581"/>
          </a:xfrm>
          <a:prstGeom prst="rect">
            <a:avLst/>
          </a:prstGeom>
        </p:spPr>
      </p:pic>
      <p:pic>
        <p:nvPicPr>
          <p:cNvPr id="6" name="Picture 4">
            <a:extLst>
              <a:ext uri="{FF2B5EF4-FFF2-40B4-BE49-F238E27FC236}">
                <a16:creationId xmlns:a16="http://schemas.microsoft.com/office/drawing/2014/main" id="{456BDD8E-7958-2481-707B-3B32CAED66CC}"/>
              </a:ext>
            </a:extLst>
          </p:cNvPr>
          <p:cNvPicPr>
            <a:picLocks noChangeAspect="1"/>
          </p:cNvPicPr>
          <p:nvPr/>
        </p:nvPicPr>
        <p:blipFill>
          <a:blip r:embed="rId4"/>
          <a:stretch>
            <a:fillRect/>
          </a:stretch>
        </p:blipFill>
        <p:spPr>
          <a:xfrm>
            <a:off x="5110963" y="1204408"/>
            <a:ext cx="6492254" cy="4172134"/>
          </a:xfrm>
          <a:prstGeom prst="rect">
            <a:avLst/>
          </a:prstGeom>
        </p:spPr>
      </p:pic>
      <p:pic>
        <p:nvPicPr>
          <p:cNvPr id="4" name="图片 3">
            <a:extLst>
              <a:ext uri="{FF2B5EF4-FFF2-40B4-BE49-F238E27FC236}">
                <a16:creationId xmlns:a16="http://schemas.microsoft.com/office/drawing/2014/main" id="{255F79C2-01AF-3928-4B1B-7B0D082373B8}"/>
              </a:ext>
            </a:extLst>
          </p:cNvPr>
          <p:cNvPicPr>
            <a:picLocks noChangeAspect="1"/>
          </p:cNvPicPr>
          <p:nvPr/>
        </p:nvPicPr>
        <p:blipFill>
          <a:blip r:embed="rId5"/>
          <a:stretch>
            <a:fillRect/>
          </a:stretch>
        </p:blipFill>
        <p:spPr>
          <a:xfrm>
            <a:off x="838200" y="5541177"/>
            <a:ext cx="3932487" cy="951698"/>
          </a:xfrm>
          <a:prstGeom prst="rect">
            <a:avLst/>
          </a:prstGeom>
        </p:spPr>
      </p:pic>
      <p:sp>
        <p:nvSpPr>
          <p:cNvPr id="8" name="文本框 7">
            <a:extLst>
              <a:ext uri="{FF2B5EF4-FFF2-40B4-BE49-F238E27FC236}">
                <a16:creationId xmlns:a16="http://schemas.microsoft.com/office/drawing/2014/main" id="{E1FF5AA2-4C57-68E2-E706-C6470979A7D5}"/>
              </a:ext>
            </a:extLst>
          </p:cNvPr>
          <p:cNvSpPr txBox="1"/>
          <p:nvPr/>
        </p:nvSpPr>
        <p:spPr>
          <a:xfrm>
            <a:off x="5184494" y="5541177"/>
            <a:ext cx="6169306" cy="1015663"/>
          </a:xfrm>
          <a:prstGeom prst="rect">
            <a:avLst/>
          </a:prstGeom>
          <a:noFill/>
        </p:spPr>
        <p:txBody>
          <a:bodyPr wrap="square" rtlCol="0">
            <a:spAutoFit/>
          </a:bodyPr>
          <a:lstStyle/>
          <a:p>
            <a:pPr marL="342900" indent="-342900" algn="just">
              <a:buAutoNum type="arabicPeriod"/>
            </a:pPr>
            <a:r>
              <a:rPr lang="en-US" altLang="zh-CN" sz="2000" dirty="0"/>
              <a:t>BEV image with object marks</a:t>
            </a:r>
          </a:p>
          <a:p>
            <a:pPr marL="342900" indent="-342900" algn="just">
              <a:buAutoNum type="arabicPeriod"/>
            </a:pPr>
            <a:r>
              <a:rPr lang="en-US" altLang="zh-CN" sz="2000" dirty="0"/>
              <a:t>Object-centric metadata (category, coordinate, etc.)</a:t>
            </a:r>
          </a:p>
          <a:p>
            <a:pPr marL="342900" indent="-342900" algn="just">
              <a:buAutoNum type="arabicPeriod"/>
            </a:pPr>
            <a:r>
              <a:rPr lang="en-US" altLang="zh-CN" sz="2000" dirty="0"/>
              <a:t>Egocentric object keyframes (optional)</a:t>
            </a:r>
            <a:endParaRPr lang="zh-CN" altLang="en-US" sz="2000" dirty="0"/>
          </a:p>
        </p:txBody>
      </p:sp>
      <p:sp>
        <p:nvSpPr>
          <p:cNvPr id="3" name="灯片编号占位符 2">
            <a:extLst>
              <a:ext uri="{FF2B5EF4-FFF2-40B4-BE49-F238E27FC236}">
                <a16:creationId xmlns:a16="http://schemas.microsoft.com/office/drawing/2014/main" id="{DC0C3015-3422-B467-6CD6-5E79C907FD94}"/>
              </a:ext>
            </a:extLst>
          </p:cNvPr>
          <p:cNvSpPr>
            <a:spLocks noGrp="1"/>
          </p:cNvSpPr>
          <p:nvPr>
            <p:ph type="sldNum" sz="quarter" idx="12"/>
          </p:nvPr>
        </p:nvSpPr>
        <p:spPr/>
        <p:txBody>
          <a:bodyPr/>
          <a:lstStyle/>
          <a:p>
            <a:fld id="{1B4BEAE9-A792-412B-8F61-37BC023E3A81}" type="slidenum">
              <a:rPr lang="zh-CN" altLang="en-US" smtClean="0"/>
              <a:t>5</a:t>
            </a:fld>
            <a:endParaRPr lang="zh-CN" altLang="en-US"/>
          </a:p>
        </p:txBody>
      </p:sp>
      <p:pic>
        <p:nvPicPr>
          <p:cNvPr id="9" name="Picture 3">
            <a:extLst>
              <a:ext uri="{FF2B5EF4-FFF2-40B4-BE49-F238E27FC236}">
                <a16:creationId xmlns:a16="http://schemas.microsoft.com/office/drawing/2014/main" id="{A2A63007-0B41-A524-BD33-FF8681B312CC}"/>
              </a:ext>
            </a:extLst>
          </p:cNvPr>
          <p:cNvPicPr>
            <a:picLocks/>
          </p:cNvPicPr>
          <p:nvPr/>
        </p:nvPicPr>
        <p:blipFill>
          <a:blip r:embed="rId3"/>
          <a:srcRect l="40419" b="49518"/>
          <a:stretch>
            <a:fillRect/>
          </a:stretch>
        </p:blipFill>
        <p:spPr>
          <a:xfrm>
            <a:off x="2416629" y="1151088"/>
            <a:ext cx="2694334" cy="2105911"/>
          </a:xfrm>
          <a:prstGeom prst="rect">
            <a:avLst/>
          </a:prstGeom>
        </p:spPr>
      </p:pic>
      <p:pic>
        <p:nvPicPr>
          <p:cNvPr id="10" name="Picture 3">
            <a:extLst>
              <a:ext uri="{FF2B5EF4-FFF2-40B4-BE49-F238E27FC236}">
                <a16:creationId xmlns:a16="http://schemas.microsoft.com/office/drawing/2014/main" id="{ABA85C20-0917-2288-BA6A-7600C91B8995}"/>
              </a:ext>
            </a:extLst>
          </p:cNvPr>
          <p:cNvPicPr>
            <a:picLocks/>
          </p:cNvPicPr>
          <p:nvPr/>
        </p:nvPicPr>
        <p:blipFill>
          <a:blip r:embed="rId3"/>
          <a:srcRect l="40419" t="50522"/>
          <a:stretch>
            <a:fillRect/>
          </a:stretch>
        </p:blipFill>
        <p:spPr>
          <a:xfrm>
            <a:off x="2416629" y="3257550"/>
            <a:ext cx="2694334" cy="2064017"/>
          </a:xfrm>
          <a:prstGeom prst="rect">
            <a:avLst/>
          </a:prstGeom>
        </p:spPr>
      </p:pic>
      <p:sp>
        <p:nvSpPr>
          <p:cNvPr id="12" name="文本框 11">
            <a:extLst>
              <a:ext uri="{FF2B5EF4-FFF2-40B4-BE49-F238E27FC236}">
                <a16:creationId xmlns:a16="http://schemas.microsoft.com/office/drawing/2014/main" id="{434E49D9-1892-E677-340F-C6745289E01A}"/>
              </a:ext>
            </a:extLst>
          </p:cNvPr>
          <p:cNvSpPr txBox="1"/>
          <p:nvPr/>
        </p:nvSpPr>
        <p:spPr>
          <a:xfrm rot="10800000">
            <a:off x="357950" y="2204043"/>
            <a:ext cx="461665" cy="1849120"/>
          </a:xfrm>
          <a:prstGeom prst="rect">
            <a:avLst/>
          </a:prstGeom>
          <a:noFill/>
        </p:spPr>
        <p:txBody>
          <a:bodyPr vert="eaVert" wrap="square" rtlCol="0">
            <a:spAutoFit/>
          </a:bodyPr>
          <a:lstStyle/>
          <a:p>
            <a:pPr algn="ctr"/>
            <a:r>
              <a:rPr lang="en-US" altLang="zh-CN" dirty="0"/>
              <a:t>RGB-D Video</a:t>
            </a:r>
            <a:endParaRPr lang="zh-CN" altLang="en-US" dirty="0"/>
          </a:p>
        </p:txBody>
      </p:sp>
      <p:sp>
        <p:nvSpPr>
          <p:cNvPr id="47" name="矩形 46">
            <a:extLst>
              <a:ext uri="{FF2B5EF4-FFF2-40B4-BE49-F238E27FC236}">
                <a16:creationId xmlns:a16="http://schemas.microsoft.com/office/drawing/2014/main" id="{0C768343-F6A5-5940-AFAE-D8EE010F22A2}"/>
              </a:ext>
            </a:extLst>
          </p:cNvPr>
          <p:cNvSpPr/>
          <p:nvPr/>
        </p:nvSpPr>
        <p:spPr>
          <a:xfrm>
            <a:off x="-181" y="-1"/>
            <a:ext cx="12192000" cy="6858000"/>
          </a:xfrm>
          <a:prstGeom prst="rect">
            <a:avLst/>
          </a:prstGeom>
          <a:solidFill>
            <a:schemeClr val="tx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1" name="组合 80">
            <a:extLst>
              <a:ext uri="{FF2B5EF4-FFF2-40B4-BE49-F238E27FC236}">
                <a16:creationId xmlns:a16="http://schemas.microsoft.com/office/drawing/2014/main" id="{F593B6B4-DA36-AD56-D6FF-F398DF4DE8A3}"/>
              </a:ext>
            </a:extLst>
          </p:cNvPr>
          <p:cNvGrpSpPr/>
          <p:nvPr/>
        </p:nvGrpSpPr>
        <p:grpSpPr>
          <a:xfrm>
            <a:off x="1352396" y="4021357"/>
            <a:ext cx="9826573" cy="2252675"/>
            <a:chOff x="1137913" y="3797009"/>
            <a:chExt cx="9826573" cy="2252675"/>
          </a:xfrm>
        </p:grpSpPr>
        <p:grpSp>
          <p:nvGrpSpPr>
            <p:cNvPr id="49" name="组合 48">
              <a:extLst>
                <a:ext uri="{FF2B5EF4-FFF2-40B4-BE49-F238E27FC236}">
                  <a16:creationId xmlns:a16="http://schemas.microsoft.com/office/drawing/2014/main" id="{F9D90271-B7F9-7134-ECBE-AB9312A74700}"/>
                </a:ext>
              </a:extLst>
            </p:cNvPr>
            <p:cNvGrpSpPr/>
            <p:nvPr/>
          </p:nvGrpSpPr>
          <p:grpSpPr>
            <a:xfrm>
              <a:off x="1137913" y="5052702"/>
              <a:ext cx="4722091" cy="993493"/>
              <a:chOff x="9842268" y="2444916"/>
              <a:chExt cx="4722091" cy="993493"/>
            </a:xfrm>
          </p:grpSpPr>
          <p:sp>
            <p:nvSpPr>
              <p:cNvPr id="50" name="矩形 49">
                <a:extLst>
                  <a:ext uri="{FF2B5EF4-FFF2-40B4-BE49-F238E27FC236}">
                    <a16:creationId xmlns:a16="http://schemas.microsoft.com/office/drawing/2014/main" id="{22F5FC70-05C4-143F-756A-8C224EB05879}"/>
                  </a:ext>
                </a:extLst>
              </p:cNvPr>
              <p:cNvSpPr/>
              <p:nvPr/>
            </p:nvSpPr>
            <p:spPr>
              <a:xfrm>
                <a:off x="9931870" y="2444916"/>
                <a:ext cx="4632489" cy="993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14">
                <a:extLst>
                  <a:ext uri="{FF2B5EF4-FFF2-40B4-BE49-F238E27FC236}">
                    <a16:creationId xmlns:a16="http://schemas.microsoft.com/office/drawing/2014/main" id="{75746E36-A27C-19F8-B564-EB8E2DBBCB69}"/>
                  </a:ext>
                </a:extLst>
              </p:cNvPr>
              <p:cNvSpPr txBox="1"/>
              <p:nvPr/>
            </p:nvSpPr>
            <p:spPr>
              <a:xfrm>
                <a:off x="9842268" y="2470018"/>
                <a:ext cx="3943928" cy="954107"/>
              </a:xfrm>
              <a:prstGeom prst="rect">
                <a:avLst/>
              </a:prstGeom>
              <a:noFill/>
            </p:spPr>
            <p:txBody>
              <a:bodyPr wrap="square">
                <a:spAutoFit/>
              </a:bodyPr>
              <a:lstStyle/>
              <a:p>
                <a:pPr algn="ctr"/>
                <a:r>
                  <a:rPr lang="en-US" sz="2800" dirty="0">
                    <a:solidFill>
                      <a:srgbClr val="EE9149"/>
                    </a:solidFill>
                  </a:rPr>
                  <a:t>general MLLMs’ architecture</a:t>
                </a:r>
              </a:p>
            </p:txBody>
          </p:sp>
          <p:pic>
            <p:nvPicPr>
              <p:cNvPr id="52" name="图片 51">
                <a:extLst>
                  <a:ext uri="{FF2B5EF4-FFF2-40B4-BE49-F238E27FC236}">
                    <a16:creationId xmlns:a16="http://schemas.microsoft.com/office/drawing/2014/main" id="{EE30FAC9-9AA5-4526-2A35-589F8E95733B}"/>
                  </a:ext>
                </a:extLst>
              </p:cNvPr>
              <p:cNvPicPr>
                <a:picLocks noChangeAspect="1"/>
              </p:cNvPicPr>
              <p:nvPr/>
            </p:nvPicPr>
            <p:blipFill>
              <a:blip r:embed="rId6"/>
              <a:stretch>
                <a:fillRect/>
              </a:stretch>
            </p:blipFill>
            <p:spPr>
              <a:xfrm>
                <a:off x="13634256" y="2536348"/>
                <a:ext cx="824400" cy="824400"/>
              </a:xfrm>
              <a:prstGeom prst="rect">
                <a:avLst/>
              </a:prstGeom>
            </p:spPr>
          </p:pic>
        </p:grpSp>
        <p:grpSp>
          <p:nvGrpSpPr>
            <p:cNvPr id="53" name="组合 52">
              <a:extLst>
                <a:ext uri="{FF2B5EF4-FFF2-40B4-BE49-F238E27FC236}">
                  <a16:creationId xmlns:a16="http://schemas.microsoft.com/office/drawing/2014/main" id="{EFD9F773-B524-FA2A-07BC-93608A5EC969}"/>
                </a:ext>
              </a:extLst>
            </p:cNvPr>
            <p:cNvGrpSpPr/>
            <p:nvPr/>
          </p:nvGrpSpPr>
          <p:grpSpPr>
            <a:xfrm>
              <a:off x="6242395" y="3798013"/>
              <a:ext cx="4722091" cy="993493"/>
              <a:chOff x="7363228" y="3690663"/>
              <a:chExt cx="4722091" cy="993493"/>
            </a:xfrm>
          </p:grpSpPr>
          <p:sp>
            <p:nvSpPr>
              <p:cNvPr id="54" name="矩形 53">
                <a:extLst>
                  <a:ext uri="{FF2B5EF4-FFF2-40B4-BE49-F238E27FC236}">
                    <a16:creationId xmlns:a16="http://schemas.microsoft.com/office/drawing/2014/main" id="{3635E24D-161E-B772-CF8B-D431C61689B8}"/>
                  </a:ext>
                </a:extLst>
              </p:cNvPr>
              <p:cNvSpPr/>
              <p:nvPr/>
            </p:nvSpPr>
            <p:spPr>
              <a:xfrm>
                <a:off x="7452830" y="3690663"/>
                <a:ext cx="4632489" cy="993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14">
                <a:extLst>
                  <a:ext uri="{FF2B5EF4-FFF2-40B4-BE49-F238E27FC236}">
                    <a16:creationId xmlns:a16="http://schemas.microsoft.com/office/drawing/2014/main" id="{85CBE115-AA54-BAD8-2587-544CBEAA94F6}"/>
                  </a:ext>
                </a:extLst>
              </p:cNvPr>
              <p:cNvSpPr txBox="1"/>
              <p:nvPr/>
            </p:nvSpPr>
            <p:spPr>
              <a:xfrm>
                <a:off x="7363228" y="3715765"/>
                <a:ext cx="3943928" cy="954107"/>
              </a:xfrm>
              <a:prstGeom prst="rect">
                <a:avLst/>
              </a:prstGeom>
              <a:noFill/>
            </p:spPr>
            <p:txBody>
              <a:bodyPr wrap="square">
                <a:spAutoFit/>
              </a:bodyPr>
              <a:lstStyle/>
              <a:p>
                <a:pPr algn="ctr"/>
                <a:r>
                  <a:rPr lang="en-US" sz="2800" dirty="0">
                    <a:solidFill>
                      <a:srgbClr val="EE9149"/>
                    </a:solidFill>
                  </a:rPr>
                  <a:t>abundant 2D image/video data</a:t>
                </a:r>
              </a:p>
            </p:txBody>
          </p:sp>
          <p:pic>
            <p:nvPicPr>
              <p:cNvPr id="56" name="图片 55">
                <a:extLst>
                  <a:ext uri="{FF2B5EF4-FFF2-40B4-BE49-F238E27FC236}">
                    <a16:creationId xmlns:a16="http://schemas.microsoft.com/office/drawing/2014/main" id="{D0130E23-B5C4-80FB-1EEB-AFB323AC0590}"/>
                  </a:ext>
                </a:extLst>
              </p:cNvPr>
              <p:cNvPicPr>
                <a:picLocks noChangeAspect="1"/>
              </p:cNvPicPr>
              <p:nvPr/>
            </p:nvPicPr>
            <p:blipFill>
              <a:blip r:embed="rId6"/>
              <a:stretch>
                <a:fillRect/>
              </a:stretch>
            </p:blipFill>
            <p:spPr>
              <a:xfrm>
                <a:off x="11159026" y="3780710"/>
                <a:ext cx="824400" cy="824400"/>
              </a:xfrm>
              <a:prstGeom prst="rect">
                <a:avLst/>
              </a:prstGeom>
            </p:spPr>
          </p:pic>
        </p:grpSp>
        <p:grpSp>
          <p:nvGrpSpPr>
            <p:cNvPr id="57" name="组合 56">
              <a:extLst>
                <a:ext uri="{FF2B5EF4-FFF2-40B4-BE49-F238E27FC236}">
                  <a16:creationId xmlns:a16="http://schemas.microsoft.com/office/drawing/2014/main" id="{FD002491-3A7E-4E75-F697-43FCAA3F82B2}"/>
                </a:ext>
              </a:extLst>
            </p:cNvPr>
            <p:cNvGrpSpPr/>
            <p:nvPr/>
          </p:nvGrpSpPr>
          <p:grpSpPr>
            <a:xfrm>
              <a:off x="6242395" y="5056191"/>
              <a:ext cx="4722091" cy="993493"/>
              <a:chOff x="7342908" y="4948841"/>
              <a:chExt cx="4722091" cy="993493"/>
            </a:xfrm>
          </p:grpSpPr>
          <p:sp>
            <p:nvSpPr>
              <p:cNvPr id="58" name="矩形 57">
                <a:extLst>
                  <a:ext uri="{FF2B5EF4-FFF2-40B4-BE49-F238E27FC236}">
                    <a16:creationId xmlns:a16="http://schemas.microsoft.com/office/drawing/2014/main" id="{5E899B26-1FB5-FE42-5115-5D216CC06962}"/>
                  </a:ext>
                </a:extLst>
              </p:cNvPr>
              <p:cNvSpPr/>
              <p:nvPr/>
            </p:nvSpPr>
            <p:spPr>
              <a:xfrm>
                <a:off x="7432510" y="4948841"/>
                <a:ext cx="4632489" cy="993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14">
                <a:extLst>
                  <a:ext uri="{FF2B5EF4-FFF2-40B4-BE49-F238E27FC236}">
                    <a16:creationId xmlns:a16="http://schemas.microsoft.com/office/drawing/2014/main" id="{633CC8B5-13B1-D71D-506E-C4A327CC2CB1}"/>
                  </a:ext>
                </a:extLst>
              </p:cNvPr>
              <p:cNvSpPr txBox="1"/>
              <p:nvPr/>
            </p:nvSpPr>
            <p:spPr>
              <a:xfrm>
                <a:off x="7342908" y="4973943"/>
                <a:ext cx="3943928" cy="954107"/>
              </a:xfrm>
              <a:prstGeom prst="rect">
                <a:avLst/>
              </a:prstGeom>
              <a:noFill/>
            </p:spPr>
            <p:txBody>
              <a:bodyPr wrap="square">
                <a:spAutoFit/>
              </a:bodyPr>
              <a:lstStyle/>
              <a:p>
                <a:pPr algn="ctr"/>
                <a:r>
                  <a:rPr lang="en-US" sz="2800" dirty="0">
                    <a:solidFill>
                      <a:srgbClr val="EE9149"/>
                    </a:solidFill>
                  </a:rPr>
                  <a:t>preserve strong vision-language priors</a:t>
                </a:r>
              </a:p>
            </p:txBody>
          </p:sp>
          <p:pic>
            <p:nvPicPr>
              <p:cNvPr id="60" name="图片 59">
                <a:extLst>
                  <a:ext uri="{FF2B5EF4-FFF2-40B4-BE49-F238E27FC236}">
                    <a16:creationId xmlns:a16="http://schemas.microsoft.com/office/drawing/2014/main" id="{4AA42A89-7B97-25F8-7203-1BA4261F86B9}"/>
                  </a:ext>
                </a:extLst>
              </p:cNvPr>
              <p:cNvPicPr>
                <a:picLocks noChangeAspect="1"/>
              </p:cNvPicPr>
              <p:nvPr/>
            </p:nvPicPr>
            <p:blipFill>
              <a:blip r:embed="rId6"/>
              <a:stretch>
                <a:fillRect/>
              </a:stretch>
            </p:blipFill>
            <p:spPr>
              <a:xfrm>
                <a:off x="11134895" y="5040297"/>
                <a:ext cx="824400" cy="824400"/>
              </a:xfrm>
              <a:prstGeom prst="rect">
                <a:avLst/>
              </a:prstGeom>
            </p:spPr>
          </p:pic>
        </p:grpSp>
        <p:grpSp>
          <p:nvGrpSpPr>
            <p:cNvPr id="61" name="组合 60">
              <a:extLst>
                <a:ext uri="{FF2B5EF4-FFF2-40B4-BE49-F238E27FC236}">
                  <a16:creationId xmlns:a16="http://schemas.microsoft.com/office/drawing/2014/main" id="{0AB4042D-0ECD-1F46-0BBC-172807F3FE38}"/>
                </a:ext>
              </a:extLst>
            </p:cNvPr>
            <p:cNvGrpSpPr/>
            <p:nvPr/>
          </p:nvGrpSpPr>
          <p:grpSpPr>
            <a:xfrm>
              <a:off x="1137913" y="3797009"/>
              <a:ext cx="4722091" cy="993493"/>
              <a:chOff x="6631708" y="1208537"/>
              <a:chExt cx="4722091" cy="993493"/>
            </a:xfrm>
          </p:grpSpPr>
          <p:sp>
            <p:nvSpPr>
              <p:cNvPr id="62" name="矩形 61">
                <a:extLst>
                  <a:ext uri="{FF2B5EF4-FFF2-40B4-BE49-F238E27FC236}">
                    <a16:creationId xmlns:a16="http://schemas.microsoft.com/office/drawing/2014/main" id="{3F957CE0-7EA7-768E-652D-19F269E1AD41}"/>
                  </a:ext>
                </a:extLst>
              </p:cNvPr>
              <p:cNvSpPr/>
              <p:nvPr/>
            </p:nvSpPr>
            <p:spPr>
              <a:xfrm>
                <a:off x="6721310" y="1208537"/>
                <a:ext cx="4632489" cy="993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14">
                <a:extLst>
                  <a:ext uri="{FF2B5EF4-FFF2-40B4-BE49-F238E27FC236}">
                    <a16:creationId xmlns:a16="http://schemas.microsoft.com/office/drawing/2014/main" id="{28387628-2412-177C-295B-216976BB1B3E}"/>
                  </a:ext>
                </a:extLst>
              </p:cNvPr>
              <p:cNvSpPr txBox="1"/>
              <p:nvPr/>
            </p:nvSpPr>
            <p:spPr>
              <a:xfrm>
                <a:off x="6631708" y="1233639"/>
                <a:ext cx="3943928" cy="954107"/>
              </a:xfrm>
              <a:prstGeom prst="rect">
                <a:avLst/>
              </a:prstGeom>
              <a:noFill/>
            </p:spPr>
            <p:txBody>
              <a:bodyPr wrap="square">
                <a:spAutoFit/>
              </a:bodyPr>
              <a:lstStyle/>
              <a:p>
                <a:pPr algn="ctr"/>
                <a:r>
                  <a:rPr lang="en-US" sz="2800" dirty="0">
                    <a:solidFill>
                      <a:srgbClr val="92D050"/>
                    </a:solidFill>
                  </a:rPr>
                  <a:t>precise geometric information</a:t>
                </a:r>
              </a:p>
            </p:txBody>
          </p:sp>
          <p:pic>
            <p:nvPicPr>
              <p:cNvPr id="64" name="图片 63">
                <a:extLst>
                  <a:ext uri="{FF2B5EF4-FFF2-40B4-BE49-F238E27FC236}">
                    <a16:creationId xmlns:a16="http://schemas.microsoft.com/office/drawing/2014/main" id="{19E55A62-7786-9C6C-1D4C-E077EBF0B5FD}"/>
                  </a:ext>
                </a:extLst>
              </p:cNvPr>
              <p:cNvPicPr>
                <a:picLocks noChangeAspect="1"/>
              </p:cNvPicPr>
              <p:nvPr/>
            </p:nvPicPr>
            <p:blipFill>
              <a:blip r:embed="rId7"/>
              <a:stretch>
                <a:fillRect/>
              </a:stretch>
            </p:blipFill>
            <p:spPr>
              <a:xfrm>
                <a:off x="10423750" y="1300048"/>
                <a:ext cx="824345" cy="824345"/>
              </a:xfrm>
              <a:prstGeom prst="rect">
                <a:avLst/>
              </a:prstGeom>
            </p:spPr>
          </p:pic>
        </p:grpSp>
      </p:grpSp>
      <p:grpSp>
        <p:nvGrpSpPr>
          <p:cNvPr id="86" name="组合 85">
            <a:extLst>
              <a:ext uri="{FF2B5EF4-FFF2-40B4-BE49-F238E27FC236}">
                <a16:creationId xmlns:a16="http://schemas.microsoft.com/office/drawing/2014/main" id="{C968CD6E-026C-FB04-11F9-9774C8B7550C}"/>
              </a:ext>
            </a:extLst>
          </p:cNvPr>
          <p:cNvGrpSpPr/>
          <p:nvPr/>
        </p:nvGrpSpPr>
        <p:grpSpPr>
          <a:xfrm>
            <a:off x="6456878" y="5283935"/>
            <a:ext cx="4722091" cy="993493"/>
            <a:chOff x="6456878" y="5277050"/>
            <a:chExt cx="4722091" cy="993493"/>
          </a:xfrm>
        </p:grpSpPr>
        <p:sp>
          <p:nvSpPr>
            <p:cNvPr id="74" name="矩形 73">
              <a:extLst>
                <a:ext uri="{FF2B5EF4-FFF2-40B4-BE49-F238E27FC236}">
                  <a16:creationId xmlns:a16="http://schemas.microsoft.com/office/drawing/2014/main" id="{C3FD4A1B-E821-E7BC-00A3-DF038A835DED}"/>
                </a:ext>
              </a:extLst>
            </p:cNvPr>
            <p:cNvSpPr/>
            <p:nvPr/>
          </p:nvSpPr>
          <p:spPr>
            <a:xfrm>
              <a:off x="6546480" y="5277050"/>
              <a:ext cx="4632489" cy="993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TextBox 14">
              <a:extLst>
                <a:ext uri="{FF2B5EF4-FFF2-40B4-BE49-F238E27FC236}">
                  <a16:creationId xmlns:a16="http://schemas.microsoft.com/office/drawing/2014/main" id="{84DDF5E6-7EE5-44DE-CEAC-2B2C27466502}"/>
                </a:ext>
              </a:extLst>
            </p:cNvPr>
            <p:cNvSpPr txBox="1"/>
            <p:nvPr/>
          </p:nvSpPr>
          <p:spPr>
            <a:xfrm>
              <a:off x="6456878" y="5302152"/>
              <a:ext cx="3943928" cy="954107"/>
            </a:xfrm>
            <a:prstGeom prst="rect">
              <a:avLst/>
            </a:prstGeom>
            <a:noFill/>
          </p:spPr>
          <p:txBody>
            <a:bodyPr wrap="square">
              <a:spAutoFit/>
            </a:bodyPr>
            <a:lstStyle/>
            <a:p>
              <a:pPr algn="ctr"/>
              <a:r>
                <a:rPr lang="en-US" sz="2800" dirty="0">
                  <a:solidFill>
                    <a:srgbClr val="92D050"/>
                  </a:solidFill>
                </a:rPr>
                <a:t>preserve strong vision-language priors</a:t>
              </a:r>
            </a:p>
          </p:txBody>
        </p:sp>
        <p:pic>
          <p:nvPicPr>
            <p:cNvPr id="77" name="图片 76">
              <a:extLst>
                <a:ext uri="{FF2B5EF4-FFF2-40B4-BE49-F238E27FC236}">
                  <a16:creationId xmlns:a16="http://schemas.microsoft.com/office/drawing/2014/main" id="{6C0AB8A4-3894-B2A1-EE25-C87D81C5F238}"/>
                </a:ext>
              </a:extLst>
            </p:cNvPr>
            <p:cNvPicPr>
              <a:picLocks noChangeAspect="1"/>
            </p:cNvPicPr>
            <p:nvPr/>
          </p:nvPicPr>
          <p:blipFill>
            <a:blip r:embed="rId7"/>
            <a:stretch>
              <a:fillRect/>
            </a:stretch>
          </p:blipFill>
          <p:spPr>
            <a:xfrm>
              <a:off x="10250825" y="5366953"/>
              <a:ext cx="824345" cy="824345"/>
            </a:xfrm>
            <a:prstGeom prst="rect">
              <a:avLst/>
            </a:prstGeom>
          </p:spPr>
        </p:pic>
      </p:grpSp>
      <p:grpSp>
        <p:nvGrpSpPr>
          <p:cNvPr id="87" name="组合 86">
            <a:extLst>
              <a:ext uri="{FF2B5EF4-FFF2-40B4-BE49-F238E27FC236}">
                <a16:creationId xmlns:a16="http://schemas.microsoft.com/office/drawing/2014/main" id="{3E33A462-C49E-37B5-7A8C-E7F4DD23CCA2}"/>
              </a:ext>
            </a:extLst>
          </p:cNvPr>
          <p:cNvGrpSpPr/>
          <p:nvPr/>
        </p:nvGrpSpPr>
        <p:grpSpPr>
          <a:xfrm>
            <a:off x="6456878" y="4021356"/>
            <a:ext cx="4722091" cy="993493"/>
            <a:chOff x="6456878" y="4018872"/>
            <a:chExt cx="4722091" cy="993493"/>
          </a:xfrm>
        </p:grpSpPr>
        <p:sp>
          <p:nvSpPr>
            <p:cNvPr id="70" name="矩形 69">
              <a:extLst>
                <a:ext uri="{FF2B5EF4-FFF2-40B4-BE49-F238E27FC236}">
                  <a16:creationId xmlns:a16="http://schemas.microsoft.com/office/drawing/2014/main" id="{EC28C387-C93A-C54F-6547-09D15AF54090}"/>
                </a:ext>
              </a:extLst>
            </p:cNvPr>
            <p:cNvSpPr/>
            <p:nvPr/>
          </p:nvSpPr>
          <p:spPr>
            <a:xfrm>
              <a:off x="6546480" y="4018872"/>
              <a:ext cx="4632489" cy="993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TextBox 14">
              <a:extLst>
                <a:ext uri="{FF2B5EF4-FFF2-40B4-BE49-F238E27FC236}">
                  <a16:creationId xmlns:a16="http://schemas.microsoft.com/office/drawing/2014/main" id="{9B26BAD3-1470-D174-3557-61BA55EC1B09}"/>
                </a:ext>
              </a:extLst>
            </p:cNvPr>
            <p:cNvSpPr txBox="1"/>
            <p:nvPr/>
          </p:nvSpPr>
          <p:spPr>
            <a:xfrm>
              <a:off x="6456878" y="4043974"/>
              <a:ext cx="3943928" cy="954107"/>
            </a:xfrm>
            <a:prstGeom prst="rect">
              <a:avLst/>
            </a:prstGeom>
            <a:noFill/>
          </p:spPr>
          <p:txBody>
            <a:bodyPr wrap="square">
              <a:spAutoFit/>
            </a:bodyPr>
            <a:lstStyle/>
            <a:p>
              <a:pPr algn="ctr"/>
              <a:r>
                <a:rPr lang="en-US" sz="2800" dirty="0">
                  <a:solidFill>
                    <a:srgbClr val="92D050"/>
                  </a:solidFill>
                </a:rPr>
                <a:t>abundant 2D image/video data</a:t>
              </a:r>
            </a:p>
          </p:txBody>
        </p:sp>
        <p:pic>
          <p:nvPicPr>
            <p:cNvPr id="78" name="图片 77">
              <a:extLst>
                <a:ext uri="{FF2B5EF4-FFF2-40B4-BE49-F238E27FC236}">
                  <a16:creationId xmlns:a16="http://schemas.microsoft.com/office/drawing/2014/main" id="{EFB7B149-B63B-7B1F-3F66-7FD42C796D37}"/>
                </a:ext>
              </a:extLst>
            </p:cNvPr>
            <p:cNvPicPr>
              <a:picLocks noChangeAspect="1"/>
            </p:cNvPicPr>
            <p:nvPr/>
          </p:nvPicPr>
          <p:blipFill>
            <a:blip r:embed="rId7"/>
            <a:stretch>
              <a:fillRect/>
            </a:stretch>
          </p:blipFill>
          <p:spPr>
            <a:xfrm>
              <a:off x="10269875" y="4108368"/>
              <a:ext cx="824345" cy="824345"/>
            </a:xfrm>
            <a:prstGeom prst="rect">
              <a:avLst/>
            </a:prstGeom>
          </p:spPr>
        </p:pic>
      </p:grpSp>
      <p:grpSp>
        <p:nvGrpSpPr>
          <p:cNvPr id="88" name="组合 87">
            <a:extLst>
              <a:ext uri="{FF2B5EF4-FFF2-40B4-BE49-F238E27FC236}">
                <a16:creationId xmlns:a16="http://schemas.microsoft.com/office/drawing/2014/main" id="{32A10871-F718-3136-81BD-4E30F6D3ED56}"/>
              </a:ext>
            </a:extLst>
          </p:cNvPr>
          <p:cNvGrpSpPr/>
          <p:nvPr/>
        </p:nvGrpSpPr>
        <p:grpSpPr>
          <a:xfrm>
            <a:off x="1352396" y="5277049"/>
            <a:ext cx="4722091" cy="993493"/>
            <a:chOff x="1352396" y="5273561"/>
            <a:chExt cx="4722091" cy="993493"/>
          </a:xfrm>
        </p:grpSpPr>
        <p:sp>
          <p:nvSpPr>
            <p:cNvPr id="66" name="矩形 65">
              <a:extLst>
                <a:ext uri="{FF2B5EF4-FFF2-40B4-BE49-F238E27FC236}">
                  <a16:creationId xmlns:a16="http://schemas.microsoft.com/office/drawing/2014/main" id="{8210ED31-9ECA-80B6-27C3-57DAD0BAA41F}"/>
                </a:ext>
              </a:extLst>
            </p:cNvPr>
            <p:cNvSpPr/>
            <p:nvPr/>
          </p:nvSpPr>
          <p:spPr>
            <a:xfrm>
              <a:off x="1441998" y="5273561"/>
              <a:ext cx="4632489" cy="993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TextBox 14">
              <a:extLst>
                <a:ext uri="{FF2B5EF4-FFF2-40B4-BE49-F238E27FC236}">
                  <a16:creationId xmlns:a16="http://schemas.microsoft.com/office/drawing/2014/main" id="{8548AAAD-F120-303D-FA5F-199FE0B1D223}"/>
                </a:ext>
              </a:extLst>
            </p:cNvPr>
            <p:cNvSpPr txBox="1"/>
            <p:nvPr/>
          </p:nvSpPr>
          <p:spPr>
            <a:xfrm>
              <a:off x="1352396" y="5298663"/>
              <a:ext cx="3943928" cy="954107"/>
            </a:xfrm>
            <a:prstGeom prst="rect">
              <a:avLst/>
            </a:prstGeom>
            <a:noFill/>
          </p:spPr>
          <p:txBody>
            <a:bodyPr wrap="square">
              <a:spAutoFit/>
            </a:bodyPr>
            <a:lstStyle/>
            <a:p>
              <a:pPr algn="ctr"/>
              <a:r>
                <a:rPr lang="en-US" sz="2800" dirty="0">
                  <a:solidFill>
                    <a:srgbClr val="92D050"/>
                  </a:solidFill>
                </a:rPr>
                <a:t>general MLLMs’ architecture</a:t>
              </a:r>
            </a:p>
          </p:txBody>
        </p:sp>
        <p:pic>
          <p:nvPicPr>
            <p:cNvPr id="79" name="图片 78">
              <a:extLst>
                <a:ext uri="{FF2B5EF4-FFF2-40B4-BE49-F238E27FC236}">
                  <a16:creationId xmlns:a16="http://schemas.microsoft.com/office/drawing/2014/main" id="{5DFEFC01-0547-FC29-897F-73F66FDF30F4}"/>
                </a:ext>
              </a:extLst>
            </p:cNvPr>
            <p:cNvPicPr>
              <a:picLocks noChangeAspect="1"/>
            </p:cNvPicPr>
            <p:nvPr/>
          </p:nvPicPr>
          <p:blipFill>
            <a:blip r:embed="rId7"/>
            <a:stretch>
              <a:fillRect/>
            </a:stretch>
          </p:blipFill>
          <p:spPr>
            <a:xfrm>
              <a:off x="5144384" y="5365048"/>
              <a:ext cx="824345" cy="824345"/>
            </a:xfrm>
            <a:prstGeom prst="rect">
              <a:avLst/>
            </a:prstGeom>
          </p:spPr>
        </p:pic>
      </p:grpSp>
      <p:grpSp>
        <p:nvGrpSpPr>
          <p:cNvPr id="83" name="组合 82">
            <a:extLst>
              <a:ext uri="{FF2B5EF4-FFF2-40B4-BE49-F238E27FC236}">
                <a16:creationId xmlns:a16="http://schemas.microsoft.com/office/drawing/2014/main" id="{22830061-3CF7-F228-F22D-F2093588FF3C}"/>
              </a:ext>
            </a:extLst>
          </p:cNvPr>
          <p:cNvGrpSpPr/>
          <p:nvPr/>
        </p:nvGrpSpPr>
        <p:grpSpPr>
          <a:xfrm>
            <a:off x="3580723" y="2023701"/>
            <a:ext cx="5369919" cy="1337900"/>
            <a:chOff x="9024440" y="4590517"/>
            <a:chExt cx="5369919" cy="1337900"/>
          </a:xfrm>
        </p:grpSpPr>
        <p:sp>
          <p:nvSpPr>
            <p:cNvPr id="84" name="矩形 83">
              <a:extLst>
                <a:ext uri="{FF2B5EF4-FFF2-40B4-BE49-F238E27FC236}">
                  <a16:creationId xmlns:a16="http://schemas.microsoft.com/office/drawing/2014/main" id="{CE0445AC-2078-F3A3-8760-BC8E60448230}"/>
                </a:ext>
              </a:extLst>
            </p:cNvPr>
            <p:cNvSpPr/>
            <p:nvPr/>
          </p:nvSpPr>
          <p:spPr>
            <a:xfrm>
              <a:off x="9024440" y="4590517"/>
              <a:ext cx="5369919" cy="13379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solidFill>
                </a:rPr>
                <a:t>          </a:t>
              </a:r>
              <a:r>
                <a:rPr lang="en-US" altLang="zh-CN" sz="3600" b="1" dirty="0">
                  <a:solidFill>
                    <a:schemeClr val="tx1"/>
                  </a:solidFill>
                </a:rPr>
                <a:t>Mental World</a:t>
              </a:r>
              <a:endParaRPr lang="zh-CN" altLang="en-US" sz="3600" b="1" dirty="0">
                <a:solidFill>
                  <a:schemeClr val="tx1"/>
                </a:solidFill>
              </a:endParaRPr>
            </a:p>
          </p:txBody>
        </p:sp>
        <p:pic>
          <p:nvPicPr>
            <p:cNvPr id="85" name="图片 84">
              <a:extLst>
                <a:ext uri="{FF2B5EF4-FFF2-40B4-BE49-F238E27FC236}">
                  <a16:creationId xmlns:a16="http://schemas.microsoft.com/office/drawing/2014/main" id="{CB6530AF-27E0-27AD-64BD-FC0F3D0C2B46}"/>
                </a:ext>
              </a:extLst>
            </p:cNvPr>
            <p:cNvPicPr>
              <a:picLocks noChangeAspect="1"/>
            </p:cNvPicPr>
            <p:nvPr/>
          </p:nvPicPr>
          <p:blipFill>
            <a:blip r:embed="rId8"/>
            <a:stretch>
              <a:fillRect/>
            </a:stretch>
          </p:blipFill>
          <p:spPr>
            <a:xfrm>
              <a:off x="9450277" y="4743847"/>
              <a:ext cx="1031239" cy="1031239"/>
            </a:xfrm>
            <a:prstGeom prst="rect">
              <a:avLst/>
            </a:prstGeom>
          </p:spPr>
        </p:pic>
      </p:grpSp>
    </p:spTree>
    <p:extLst>
      <p:ext uri="{BB962C8B-B14F-4D97-AF65-F5344CB8AC3E}">
        <p14:creationId xmlns:p14="http://schemas.microsoft.com/office/powerpoint/2010/main" val="422938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nodeType="with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500"/>
                                        <p:tgtEl>
                                          <p:spTgt spid="8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wipe(left)">
                                      <p:cBhvr>
                                        <p:cTn id="33" dur="500"/>
                                        <p:tgtEl>
                                          <p:spTgt spid="8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wipe(left)">
                                      <p:cBhvr>
                                        <p:cTn id="38" dur="500"/>
                                        <p:tgtEl>
                                          <p:spTgt spid="8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wipe(left)">
                                      <p:cBhvr>
                                        <p:cTn id="43" dur="500"/>
                                        <p:tgtEl>
                                          <p:spTgt spid="8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fade">
                                      <p:cBhvr>
                                        <p:cTn id="48" dur="500"/>
                                        <p:tgtEl>
                                          <p:spTgt spid="83"/>
                                        </p:tgtEl>
                                      </p:cBhvr>
                                    </p:animEffect>
                                    <p:anim calcmode="lin" valueType="num">
                                      <p:cBhvr>
                                        <p:cTn id="49" dur="500" fill="hold"/>
                                        <p:tgtEl>
                                          <p:spTgt spid="83"/>
                                        </p:tgtEl>
                                        <p:attrNameLst>
                                          <p:attrName>ppt_x</p:attrName>
                                        </p:attrNameLst>
                                      </p:cBhvr>
                                      <p:tavLst>
                                        <p:tav tm="0">
                                          <p:val>
                                            <p:strVal val="#ppt_x"/>
                                          </p:val>
                                        </p:tav>
                                        <p:tav tm="100000">
                                          <p:val>
                                            <p:strVal val="#ppt_x"/>
                                          </p:val>
                                        </p:tav>
                                      </p:tavLst>
                                    </p:anim>
                                    <p:anim calcmode="lin" valueType="num">
                                      <p:cBhvr>
                                        <p:cTn id="50" dur="5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4DAD9-C4D9-C035-5751-BB589D38373E}"/>
            </a:ext>
          </a:extLst>
        </p:cNvPr>
        <p:cNvGrpSpPr/>
        <p:nvPr/>
      </p:nvGrpSpPr>
      <p:grpSpPr>
        <a:xfrm>
          <a:off x="0" y="0"/>
          <a:ext cx="0" cy="0"/>
          <a:chOff x="0" y="0"/>
          <a:chExt cx="0" cy="0"/>
        </a:xfrm>
      </p:grpSpPr>
      <p:graphicFrame>
        <p:nvGraphicFramePr>
          <p:cNvPr id="9" name="图表 8">
            <a:extLst>
              <a:ext uri="{FF2B5EF4-FFF2-40B4-BE49-F238E27FC236}">
                <a16:creationId xmlns:a16="http://schemas.microsoft.com/office/drawing/2014/main" id="{9FFD9DB7-0A9B-A3F2-87D6-7549D83C5D7F}"/>
              </a:ext>
            </a:extLst>
          </p:cNvPr>
          <p:cNvGraphicFramePr>
            <a:graphicFrameLocks/>
          </p:cNvGraphicFramePr>
          <p:nvPr>
            <p:extLst>
              <p:ext uri="{D42A27DB-BD31-4B8C-83A1-F6EECF244321}">
                <p14:modId xmlns:p14="http://schemas.microsoft.com/office/powerpoint/2010/main" val="973088900"/>
              </p:ext>
            </p:extLst>
          </p:nvPr>
        </p:nvGraphicFramePr>
        <p:xfrm>
          <a:off x="1625600" y="1228674"/>
          <a:ext cx="8978414" cy="3780558"/>
        </p:xfrm>
        <a:graphic>
          <a:graphicData uri="http://schemas.openxmlformats.org/drawingml/2006/chart">
            <c:chart xmlns:c="http://schemas.openxmlformats.org/drawingml/2006/chart" xmlns:r="http://schemas.openxmlformats.org/officeDocument/2006/relationships" r:id="rId3"/>
          </a:graphicData>
        </a:graphic>
      </p:graphicFrame>
      <p:sp>
        <p:nvSpPr>
          <p:cNvPr id="2" name="标题 1">
            <a:extLst>
              <a:ext uri="{FF2B5EF4-FFF2-40B4-BE49-F238E27FC236}">
                <a16:creationId xmlns:a16="http://schemas.microsoft.com/office/drawing/2014/main" id="{2ABC5A03-C095-E163-35ED-478D02CFF625}"/>
              </a:ext>
            </a:extLst>
          </p:cNvPr>
          <p:cNvSpPr>
            <a:spLocks noGrp="1"/>
          </p:cNvSpPr>
          <p:nvPr>
            <p:ph type="title"/>
          </p:nvPr>
        </p:nvSpPr>
        <p:spPr>
          <a:xfrm>
            <a:off x="696410" y="375758"/>
            <a:ext cx="11155326" cy="612775"/>
          </a:xfrm>
        </p:spPr>
        <p:txBody>
          <a:bodyPr>
            <a:noAutofit/>
          </a:bodyPr>
          <a:lstStyle/>
          <a:p>
            <a:r>
              <a:rPr lang="en-US" altLang="zh-CN" sz="3600" dirty="0"/>
              <a:t>Struct2D Unlocks MLLMs’ Spatial Reasoning Ability</a:t>
            </a:r>
            <a:endParaRPr lang="zh-CN" altLang="en-US" sz="3600" dirty="0"/>
          </a:p>
        </p:txBody>
      </p:sp>
      <p:sp>
        <p:nvSpPr>
          <p:cNvPr id="3" name="灯片编号占位符 2">
            <a:extLst>
              <a:ext uri="{FF2B5EF4-FFF2-40B4-BE49-F238E27FC236}">
                <a16:creationId xmlns:a16="http://schemas.microsoft.com/office/drawing/2014/main" id="{B8F7A6AF-7945-5B46-0FC7-2B13D706D395}"/>
              </a:ext>
            </a:extLst>
          </p:cNvPr>
          <p:cNvSpPr>
            <a:spLocks noGrp="1"/>
          </p:cNvSpPr>
          <p:nvPr>
            <p:ph type="sldNum" sz="quarter" idx="12"/>
          </p:nvPr>
        </p:nvSpPr>
        <p:spPr/>
        <p:txBody>
          <a:bodyPr/>
          <a:lstStyle/>
          <a:p>
            <a:fld id="{1B4BEAE9-A792-412B-8F61-37BC023E3A81}" type="slidenum">
              <a:rPr lang="zh-CN" altLang="en-US" smtClean="0"/>
              <a:t>6</a:t>
            </a:fld>
            <a:endParaRPr lang="zh-CN" altLang="en-US"/>
          </a:p>
        </p:txBody>
      </p:sp>
      <p:sp>
        <p:nvSpPr>
          <p:cNvPr id="4" name="Content Placeholder 2">
            <a:extLst>
              <a:ext uri="{FF2B5EF4-FFF2-40B4-BE49-F238E27FC236}">
                <a16:creationId xmlns:a16="http://schemas.microsoft.com/office/drawing/2014/main" id="{E383F20B-B6AD-81C5-707D-3A191B2C60A1}"/>
              </a:ext>
            </a:extLst>
          </p:cNvPr>
          <p:cNvSpPr txBox="1">
            <a:spLocks/>
          </p:cNvSpPr>
          <p:nvPr/>
        </p:nvSpPr>
        <p:spPr>
          <a:xfrm>
            <a:off x="715217" y="5202732"/>
            <a:ext cx="10799180" cy="14447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Font typeface="Arial" panose="020B0604020202020204" pitchFamily="34" charset="0"/>
              <a:buNone/>
            </a:pPr>
            <a:r>
              <a:rPr lang="en-US" i="1" dirty="0">
                <a:solidFill>
                  <a:schemeClr val="accent6">
                    <a:lumMod val="75000"/>
                  </a:schemeClr>
                </a:solidFill>
              </a:rPr>
              <a:t>When provided with ground-truth object metadata, Struct2D enables GPT-o3 to achieve </a:t>
            </a:r>
            <a:r>
              <a:rPr lang="en-US" b="1" i="1" dirty="0">
                <a:solidFill>
                  <a:schemeClr val="accent6">
                    <a:lumMod val="75000"/>
                  </a:schemeClr>
                </a:solidFill>
              </a:rPr>
              <a:t>near-human performance </a:t>
            </a:r>
            <a:r>
              <a:rPr lang="en-US" i="1" dirty="0">
                <a:solidFill>
                  <a:schemeClr val="accent6">
                    <a:lumMod val="75000"/>
                  </a:schemeClr>
                </a:solidFill>
              </a:rPr>
              <a:t>across most spatial reasoning tasks.</a:t>
            </a:r>
          </a:p>
        </p:txBody>
      </p:sp>
      <p:sp>
        <p:nvSpPr>
          <p:cNvPr id="7" name="矩形 6">
            <a:extLst>
              <a:ext uri="{FF2B5EF4-FFF2-40B4-BE49-F238E27FC236}">
                <a16:creationId xmlns:a16="http://schemas.microsoft.com/office/drawing/2014/main" id="{689DE636-3988-F440-2AB2-F720C4DC09B1}"/>
              </a:ext>
            </a:extLst>
          </p:cNvPr>
          <p:cNvSpPr/>
          <p:nvPr/>
        </p:nvSpPr>
        <p:spPr>
          <a:xfrm>
            <a:off x="0" y="0"/>
            <a:ext cx="12192000" cy="6858000"/>
          </a:xfrm>
          <a:prstGeom prst="rect">
            <a:avLst/>
          </a:prstGeom>
          <a:solidFill>
            <a:schemeClr val="tx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9B036102-7F0B-669A-F134-BEFABA16DBB4}"/>
              </a:ext>
            </a:extLst>
          </p:cNvPr>
          <p:cNvSpPr/>
          <p:nvPr/>
        </p:nvSpPr>
        <p:spPr>
          <a:xfrm>
            <a:off x="2240280" y="2328773"/>
            <a:ext cx="7749054" cy="28739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altLang="zh-CN" sz="4000" i="1" dirty="0">
                <a:solidFill>
                  <a:schemeClr val="tx1"/>
                </a:solidFill>
              </a:rPr>
              <a:t>A </a:t>
            </a:r>
            <a:r>
              <a:rPr lang="en-US" altLang="zh-CN" sz="4000" b="1" i="1" dirty="0">
                <a:solidFill>
                  <a:schemeClr val="tx1"/>
                </a:solidFill>
              </a:rPr>
              <a:t>structured</a:t>
            </a:r>
            <a:r>
              <a:rPr lang="en-US" altLang="zh-CN" sz="4000" i="1" dirty="0">
                <a:solidFill>
                  <a:schemeClr val="tx1"/>
                </a:solidFill>
              </a:rPr>
              <a:t> and </a:t>
            </a:r>
            <a:r>
              <a:rPr lang="en-US" altLang="zh-CN" sz="4000" b="1" i="1" dirty="0">
                <a:solidFill>
                  <a:schemeClr val="tx1"/>
                </a:solidFill>
              </a:rPr>
              <a:t>well-designed</a:t>
            </a:r>
            <a:r>
              <a:rPr lang="en-US" altLang="zh-CN" sz="4000" i="1" dirty="0">
                <a:solidFill>
                  <a:schemeClr val="tx1"/>
                </a:solidFill>
              </a:rPr>
              <a:t> prompting strategy can unlock MLLMs’ spatial reasoning potential.</a:t>
            </a:r>
            <a:endParaRPr lang="zh-CN" altLang="en-US" sz="4000" i="1" dirty="0">
              <a:solidFill>
                <a:schemeClr val="tx1"/>
              </a:solidFill>
            </a:endParaRPr>
          </a:p>
        </p:txBody>
      </p:sp>
    </p:spTree>
    <p:extLst>
      <p:ext uri="{BB962C8B-B14F-4D97-AF65-F5344CB8AC3E}">
        <p14:creationId xmlns:p14="http://schemas.microsoft.com/office/powerpoint/2010/main" val="329091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ED241-8B78-C147-D45A-F94EAF0CF84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B0438C6-FA8B-92F0-30F9-FB24156B747C}"/>
              </a:ext>
            </a:extLst>
          </p:cNvPr>
          <p:cNvSpPr>
            <a:spLocks noGrp="1"/>
          </p:cNvSpPr>
          <p:nvPr>
            <p:ph type="title"/>
          </p:nvPr>
        </p:nvSpPr>
        <p:spPr>
          <a:xfrm>
            <a:off x="838200" y="365125"/>
            <a:ext cx="10515600" cy="612775"/>
          </a:xfrm>
        </p:spPr>
        <p:txBody>
          <a:bodyPr>
            <a:normAutofit/>
          </a:bodyPr>
          <a:lstStyle/>
          <a:p>
            <a:r>
              <a:rPr lang="en-US" altLang="zh-CN" sz="3600" dirty="0"/>
              <a:t>Importance of a Good Prompting Strategy</a:t>
            </a:r>
            <a:endParaRPr lang="zh-CN" altLang="en-US" sz="3600" dirty="0"/>
          </a:p>
        </p:txBody>
      </p:sp>
      <p:pic>
        <p:nvPicPr>
          <p:cNvPr id="11" name="图片 10">
            <a:extLst>
              <a:ext uri="{FF2B5EF4-FFF2-40B4-BE49-F238E27FC236}">
                <a16:creationId xmlns:a16="http://schemas.microsoft.com/office/drawing/2014/main" id="{95DED99E-E2E7-45FC-BCB1-65C8197B7802}"/>
              </a:ext>
            </a:extLst>
          </p:cNvPr>
          <p:cNvPicPr>
            <a:picLocks noChangeAspect="1"/>
          </p:cNvPicPr>
          <p:nvPr/>
        </p:nvPicPr>
        <p:blipFill>
          <a:blip r:embed="rId3"/>
          <a:stretch>
            <a:fillRect/>
          </a:stretch>
        </p:blipFill>
        <p:spPr>
          <a:xfrm>
            <a:off x="9682480" y="4252568"/>
            <a:ext cx="2271862" cy="2208165"/>
          </a:xfrm>
          <a:prstGeom prst="rect">
            <a:avLst/>
          </a:prstGeom>
        </p:spPr>
      </p:pic>
      <p:pic>
        <p:nvPicPr>
          <p:cNvPr id="16" name="图片 15">
            <a:extLst>
              <a:ext uri="{FF2B5EF4-FFF2-40B4-BE49-F238E27FC236}">
                <a16:creationId xmlns:a16="http://schemas.microsoft.com/office/drawing/2014/main" id="{47C94A1D-446F-53E3-B94F-1250779E95E0}"/>
              </a:ext>
            </a:extLst>
          </p:cNvPr>
          <p:cNvPicPr>
            <a:picLocks noChangeAspect="1"/>
          </p:cNvPicPr>
          <p:nvPr/>
        </p:nvPicPr>
        <p:blipFill>
          <a:blip r:embed="rId4"/>
          <a:stretch>
            <a:fillRect/>
          </a:stretch>
        </p:blipFill>
        <p:spPr>
          <a:xfrm>
            <a:off x="6102148" y="4282735"/>
            <a:ext cx="3343742" cy="2438740"/>
          </a:xfrm>
          <a:prstGeom prst="rect">
            <a:avLst/>
          </a:prstGeom>
        </p:spPr>
      </p:pic>
      <p:pic>
        <p:nvPicPr>
          <p:cNvPr id="17" name="图片 16">
            <a:extLst>
              <a:ext uri="{FF2B5EF4-FFF2-40B4-BE49-F238E27FC236}">
                <a16:creationId xmlns:a16="http://schemas.microsoft.com/office/drawing/2014/main" id="{8FCBBD7E-A333-07EE-3BCE-17975D0CF2B0}"/>
              </a:ext>
            </a:extLst>
          </p:cNvPr>
          <p:cNvPicPr>
            <a:picLocks/>
          </p:cNvPicPr>
          <p:nvPr/>
        </p:nvPicPr>
        <p:blipFill>
          <a:blip r:embed="rId5"/>
          <a:srcRect l="2965" t="8613" r="50384"/>
          <a:stretch>
            <a:fillRect/>
          </a:stretch>
        </p:blipFill>
        <p:spPr>
          <a:xfrm>
            <a:off x="2774671" y="4338700"/>
            <a:ext cx="2922739" cy="2382775"/>
          </a:xfrm>
          <a:prstGeom prst="rect">
            <a:avLst/>
          </a:prstGeom>
          <a:ln>
            <a:solidFill>
              <a:schemeClr val="tx1"/>
            </a:solidFill>
          </a:ln>
        </p:spPr>
      </p:pic>
      <p:sp>
        <p:nvSpPr>
          <p:cNvPr id="3" name="灯片编号占位符 2">
            <a:extLst>
              <a:ext uri="{FF2B5EF4-FFF2-40B4-BE49-F238E27FC236}">
                <a16:creationId xmlns:a16="http://schemas.microsoft.com/office/drawing/2014/main" id="{F5033672-B598-CDB1-9D66-C91AB744ED59}"/>
              </a:ext>
            </a:extLst>
          </p:cNvPr>
          <p:cNvSpPr>
            <a:spLocks noGrp="1"/>
          </p:cNvSpPr>
          <p:nvPr>
            <p:ph type="sldNum" sz="quarter" idx="12"/>
          </p:nvPr>
        </p:nvSpPr>
        <p:spPr/>
        <p:txBody>
          <a:bodyPr/>
          <a:lstStyle/>
          <a:p>
            <a:fld id="{1B4BEAE9-A792-412B-8F61-37BC023E3A81}" type="slidenum">
              <a:rPr lang="zh-CN" altLang="en-US" smtClean="0"/>
              <a:t>7</a:t>
            </a:fld>
            <a:endParaRPr lang="zh-CN" altLang="en-US"/>
          </a:p>
        </p:txBody>
      </p:sp>
      <p:pic>
        <p:nvPicPr>
          <p:cNvPr id="9" name="图片 8">
            <a:extLst>
              <a:ext uri="{FF2B5EF4-FFF2-40B4-BE49-F238E27FC236}">
                <a16:creationId xmlns:a16="http://schemas.microsoft.com/office/drawing/2014/main" id="{B0380FFA-3DE5-262E-4EC4-1497320129B1}"/>
              </a:ext>
            </a:extLst>
          </p:cNvPr>
          <p:cNvPicPr>
            <a:picLocks/>
          </p:cNvPicPr>
          <p:nvPr/>
        </p:nvPicPr>
        <p:blipFill>
          <a:blip r:embed="rId5"/>
          <a:srcRect l="53350" t="8613"/>
          <a:stretch>
            <a:fillRect/>
          </a:stretch>
        </p:blipFill>
        <p:spPr>
          <a:xfrm>
            <a:off x="2774672" y="4338700"/>
            <a:ext cx="2922738" cy="2382775"/>
          </a:xfrm>
          <a:prstGeom prst="rect">
            <a:avLst/>
          </a:prstGeom>
          <a:ln>
            <a:solidFill>
              <a:schemeClr val="tx1"/>
            </a:solidFill>
          </a:ln>
        </p:spPr>
      </p:pic>
      <p:pic>
        <p:nvPicPr>
          <p:cNvPr id="6" name="图片 5">
            <a:extLst>
              <a:ext uri="{FF2B5EF4-FFF2-40B4-BE49-F238E27FC236}">
                <a16:creationId xmlns:a16="http://schemas.microsoft.com/office/drawing/2014/main" id="{7922627C-8726-11C8-3A4F-C9003B6FFAC4}"/>
              </a:ext>
            </a:extLst>
          </p:cNvPr>
          <p:cNvPicPr>
            <a:picLocks noChangeAspect="1"/>
          </p:cNvPicPr>
          <p:nvPr/>
        </p:nvPicPr>
        <p:blipFill>
          <a:blip r:embed="rId6"/>
          <a:stretch>
            <a:fillRect/>
          </a:stretch>
        </p:blipFill>
        <p:spPr>
          <a:xfrm>
            <a:off x="210736" y="4840025"/>
            <a:ext cx="2495898" cy="1324160"/>
          </a:xfrm>
          <a:prstGeom prst="rect">
            <a:avLst/>
          </a:prstGeom>
        </p:spPr>
      </p:pic>
      <p:graphicFrame>
        <p:nvGraphicFramePr>
          <p:cNvPr id="12" name="图表 11">
            <a:extLst>
              <a:ext uri="{FF2B5EF4-FFF2-40B4-BE49-F238E27FC236}">
                <a16:creationId xmlns:a16="http://schemas.microsoft.com/office/drawing/2014/main" id="{DAD1B4DC-4F5F-6987-7EDD-4ABFBAFC3CDD}"/>
              </a:ext>
            </a:extLst>
          </p:cNvPr>
          <p:cNvGraphicFramePr>
            <a:graphicFrameLocks/>
          </p:cNvGraphicFramePr>
          <p:nvPr>
            <p:extLst>
              <p:ext uri="{D42A27DB-BD31-4B8C-83A1-F6EECF244321}">
                <p14:modId xmlns:p14="http://schemas.microsoft.com/office/powerpoint/2010/main" val="6853075"/>
              </p:ext>
            </p:extLst>
          </p:nvPr>
        </p:nvGraphicFramePr>
        <p:xfrm>
          <a:off x="210736" y="977900"/>
          <a:ext cx="5781784" cy="310896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图表 12">
            <a:extLst>
              <a:ext uri="{FF2B5EF4-FFF2-40B4-BE49-F238E27FC236}">
                <a16:creationId xmlns:a16="http://schemas.microsoft.com/office/drawing/2014/main" id="{830CF9C0-978D-27B3-0EA3-027AA4B7764D}"/>
              </a:ext>
            </a:extLst>
          </p:cNvPr>
          <p:cNvGraphicFramePr>
            <a:graphicFrameLocks/>
          </p:cNvGraphicFramePr>
          <p:nvPr>
            <p:extLst>
              <p:ext uri="{D42A27DB-BD31-4B8C-83A1-F6EECF244321}">
                <p14:modId xmlns:p14="http://schemas.microsoft.com/office/powerpoint/2010/main" val="3495247396"/>
              </p:ext>
            </p:extLst>
          </p:nvPr>
        </p:nvGraphicFramePr>
        <p:xfrm>
          <a:off x="210736" y="977900"/>
          <a:ext cx="5781784" cy="310896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图表 13">
            <a:extLst>
              <a:ext uri="{FF2B5EF4-FFF2-40B4-BE49-F238E27FC236}">
                <a16:creationId xmlns:a16="http://schemas.microsoft.com/office/drawing/2014/main" id="{C64A3F69-64DB-DD41-FFCE-C2F09DB9E0F3}"/>
              </a:ext>
            </a:extLst>
          </p:cNvPr>
          <p:cNvGraphicFramePr>
            <a:graphicFrameLocks/>
          </p:cNvGraphicFramePr>
          <p:nvPr>
            <p:extLst>
              <p:ext uri="{D42A27DB-BD31-4B8C-83A1-F6EECF244321}">
                <p14:modId xmlns:p14="http://schemas.microsoft.com/office/powerpoint/2010/main" val="3688398805"/>
              </p:ext>
            </p:extLst>
          </p:nvPr>
        </p:nvGraphicFramePr>
        <p:xfrm>
          <a:off x="6949440" y="977900"/>
          <a:ext cx="4805680" cy="310896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图表 14">
            <a:extLst>
              <a:ext uri="{FF2B5EF4-FFF2-40B4-BE49-F238E27FC236}">
                <a16:creationId xmlns:a16="http://schemas.microsoft.com/office/drawing/2014/main" id="{B0E642FD-EF2C-D599-6927-CFDECE905B1D}"/>
              </a:ext>
            </a:extLst>
          </p:cNvPr>
          <p:cNvGraphicFramePr>
            <a:graphicFrameLocks/>
          </p:cNvGraphicFramePr>
          <p:nvPr>
            <p:extLst>
              <p:ext uri="{D42A27DB-BD31-4B8C-83A1-F6EECF244321}">
                <p14:modId xmlns:p14="http://schemas.microsoft.com/office/powerpoint/2010/main" val="2513871943"/>
              </p:ext>
            </p:extLst>
          </p:nvPr>
        </p:nvGraphicFramePr>
        <p:xfrm>
          <a:off x="6949440" y="977900"/>
          <a:ext cx="4805680" cy="310896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80826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500"/>
                            </p:stCondLst>
                            <p:childTnLst>
                              <p:par>
                                <p:cTn id="14" presetID="22" presetClass="entr" presetSubtype="4" fill="hold" grpId="0" nodeType="after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500"/>
                            </p:stCondLst>
                            <p:childTnLst>
                              <p:par>
                                <p:cTn id="32" presetID="22" presetClass="entr" presetSubtype="4" fill="hold" grpId="0" nodeType="afterEffect">
                                  <p:stCondLst>
                                    <p:cond delay="50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Graphic spid="1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A1C5D-1743-B2D3-12A1-FCBC2105904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568264B-5E78-7840-EB7D-E23BA10886CC}"/>
              </a:ext>
            </a:extLst>
          </p:cNvPr>
          <p:cNvSpPr>
            <a:spLocks noGrp="1"/>
          </p:cNvSpPr>
          <p:nvPr>
            <p:ph type="title"/>
          </p:nvPr>
        </p:nvSpPr>
        <p:spPr>
          <a:xfrm>
            <a:off x="838200" y="365125"/>
            <a:ext cx="10515600" cy="612775"/>
          </a:xfrm>
        </p:spPr>
        <p:txBody>
          <a:bodyPr>
            <a:normAutofit/>
          </a:bodyPr>
          <a:lstStyle/>
          <a:p>
            <a:r>
              <a:rPr lang="en-US" altLang="zh-CN" sz="3600" dirty="0"/>
              <a:t>Unlocking open-source MLLMs’ spatial reasoning</a:t>
            </a:r>
            <a:endParaRPr lang="zh-CN" altLang="en-US" sz="3600" dirty="0"/>
          </a:p>
        </p:txBody>
      </p:sp>
      <p:pic>
        <p:nvPicPr>
          <p:cNvPr id="5" name="Picture 5">
            <a:extLst>
              <a:ext uri="{FF2B5EF4-FFF2-40B4-BE49-F238E27FC236}">
                <a16:creationId xmlns:a16="http://schemas.microsoft.com/office/drawing/2014/main" id="{9C503A37-DD6B-E239-3E7E-A860AC1EE29B}"/>
              </a:ext>
            </a:extLst>
          </p:cNvPr>
          <p:cNvPicPr>
            <a:picLocks noChangeAspect="1"/>
          </p:cNvPicPr>
          <p:nvPr/>
        </p:nvPicPr>
        <p:blipFill>
          <a:blip r:embed="rId3"/>
          <a:stretch>
            <a:fillRect/>
          </a:stretch>
        </p:blipFill>
        <p:spPr>
          <a:xfrm>
            <a:off x="1921748" y="1416984"/>
            <a:ext cx="2523032" cy="2462599"/>
          </a:xfrm>
          <a:prstGeom prst="rect">
            <a:avLst/>
          </a:prstGeom>
        </p:spPr>
      </p:pic>
      <p:pic>
        <p:nvPicPr>
          <p:cNvPr id="6" name="Picture 6">
            <a:extLst>
              <a:ext uri="{FF2B5EF4-FFF2-40B4-BE49-F238E27FC236}">
                <a16:creationId xmlns:a16="http://schemas.microsoft.com/office/drawing/2014/main" id="{680D7C65-010E-41AC-AF6A-B7DEC4607312}"/>
              </a:ext>
            </a:extLst>
          </p:cNvPr>
          <p:cNvPicPr>
            <a:picLocks noChangeAspect="1"/>
          </p:cNvPicPr>
          <p:nvPr/>
        </p:nvPicPr>
        <p:blipFill>
          <a:blip r:embed="rId4"/>
          <a:stretch>
            <a:fillRect/>
          </a:stretch>
        </p:blipFill>
        <p:spPr>
          <a:xfrm>
            <a:off x="944568" y="4010198"/>
            <a:ext cx="4477391" cy="2346152"/>
          </a:xfrm>
          <a:prstGeom prst="rect">
            <a:avLst/>
          </a:prstGeom>
        </p:spPr>
      </p:pic>
      <p:sp>
        <p:nvSpPr>
          <p:cNvPr id="11" name="文本框 10">
            <a:extLst>
              <a:ext uri="{FF2B5EF4-FFF2-40B4-BE49-F238E27FC236}">
                <a16:creationId xmlns:a16="http://schemas.microsoft.com/office/drawing/2014/main" id="{CC338936-663D-51D2-C0EE-8F3064E881BE}"/>
              </a:ext>
            </a:extLst>
          </p:cNvPr>
          <p:cNvSpPr txBox="1"/>
          <p:nvPr/>
        </p:nvSpPr>
        <p:spPr>
          <a:xfrm>
            <a:off x="6467893" y="2806294"/>
            <a:ext cx="5079931" cy="2554545"/>
          </a:xfrm>
          <a:prstGeom prst="rect">
            <a:avLst/>
          </a:prstGeom>
          <a:noFill/>
        </p:spPr>
        <p:txBody>
          <a:bodyPr wrap="square" rtlCol="0">
            <a:spAutoFit/>
          </a:bodyPr>
          <a:lstStyle/>
          <a:p>
            <a:pPr algn="just"/>
            <a:r>
              <a:rPr lang="en-US" altLang="zh-CN" sz="3200" dirty="0"/>
              <a:t>Struct2D-Set:</a:t>
            </a:r>
          </a:p>
          <a:p>
            <a:pPr marL="457200" indent="-457200" algn="just">
              <a:buFont typeface="Arial" panose="020B0604020202020204" pitchFamily="34" charset="0"/>
              <a:buChar char="•"/>
            </a:pPr>
            <a:r>
              <a:rPr lang="en-US" altLang="zh-CN" sz="3200" dirty="0"/>
              <a:t>~6000 3D indoor scenes;</a:t>
            </a:r>
          </a:p>
          <a:p>
            <a:pPr marL="457200" indent="-457200" algn="just">
              <a:buFont typeface="Arial" panose="020B0604020202020204" pitchFamily="34" charset="0"/>
              <a:buChar char="•"/>
            </a:pPr>
            <a:r>
              <a:rPr lang="en-US" altLang="zh-CN" sz="3200" dirty="0"/>
              <a:t>~200K QA pairs;</a:t>
            </a:r>
          </a:p>
          <a:p>
            <a:pPr marL="457200" indent="-457200" algn="just">
              <a:buFont typeface="Arial" panose="020B0604020202020204" pitchFamily="34" charset="0"/>
              <a:buChar char="•"/>
            </a:pPr>
            <a:r>
              <a:rPr lang="en-US" altLang="zh-CN" sz="3200" dirty="0"/>
              <a:t>8 QA categories.</a:t>
            </a:r>
          </a:p>
          <a:p>
            <a:pPr marL="457200" indent="-457200" algn="just">
              <a:buFont typeface="Arial" panose="020B0604020202020204" pitchFamily="34" charset="0"/>
              <a:buChar char="•"/>
            </a:pPr>
            <a:endParaRPr lang="en-US" altLang="zh-CN" sz="3200" dirty="0"/>
          </a:p>
        </p:txBody>
      </p:sp>
      <p:sp>
        <p:nvSpPr>
          <p:cNvPr id="4" name="灯片编号占位符 2">
            <a:extLst>
              <a:ext uri="{FF2B5EF4-FFF2-40B4-BE49-F238E27FC236}">
                <a16:creationId xmlns:a16="http://schemas.microsoft.com/office/drawing/2014/main" id="{AC51AE37-EBD3-39FD-82AD-A732E282D116}"/>
              </a:ext>
            </a:extLst>
          </p:cNvPr>
          <p:cNvSpPr>
            <a:spLocks noGrp="1"/>
          </p:cNvSpPr>
          <p:nvPr>
            <p:ph type="sldNum" sz="quarter" idx="12"/>
          </p:nvPr>
        </p:nvSpPr>
        <p:spPr>
          <a:xfrm>
            <a:off x="8610600" y="6356350"/>
            <a:ext cx="2743200" cy="365125"/>
          </a:xfrm>
        </p:spPr>
        <p:txBody>
          <a:bodyPr/>
          <a:lstStyle/>
          <a:p>
            <a:fld id="{1B4BEAE9-A792-412B-8F61-37BC023E3A81}" type="slidenum">
              <a:rPr lang="zh-CN" altLang="en-US" smtClean="0"/>
              <a:t>8</a:t>
            </a:fld>
            <a:endParaRPr lang="zh-CN" altLang="en-US"/>
          </a:p>
        </p:txBody>
      </p:sp>
    </p:spTree>
    <p:extLst>
      <p:ext uri="{BB962C8B-B14F-4D97-AF65-F5344CB8AC3E}">
        <p14:creationId xmlns:p14="http://schemas.microsoft.com/office/powerpoint/2010/main" val="14356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A0F72-103B-5ED0-39E4-C99A9E04B4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0DD9389-0102-D844-E9F6-50A69826E4E1}"/>
              </a:ext>
            </a:extLst>
          </p:cNvPr>
          <p:cNvSpPr>
            <a:spLocks noGrp="1"/>
          </p:cNvSpPr>
          <p:nvPr>
            <p:ph type="title"/>
          </p:nvPr>
        </p:nvSpPr>
        <p:spPr>
          <a:xfrm>
            <a:off x="838200" y="365125"/>
            <a:ext cx="10515600" cy="612775"/>
          </a:xfrm>
        </p:spPr>
        <p:txBody>
          <a:bodyPr>
            <a:normAutofit/>
          </a:bodyPr>
          <a:lstStyle/>
          <a:p>
            <a:r>
              <a:rPr lang="en-US" altLang="zh-CN" sz="3600" dirty="0"/>
              <a:t>Unlocking open-source MLLMs’ spatial reasoning</a:t>
            </a:r>
            <a:endParaRPr lang="zh-CN" altLang="en-US" sz="3600" b="1" dirty="0"/>
          </a:p>
        </p:txBody>
      </p:sp>
      <p:sp>
        <p:nvSpPr>
          <p:cNvPr id="3" name="灯片编号占位符 2">
            <a:extLst>
              <a:ext uri="{FF2B5EF4-FFF2-40B4-BE49-F238E27FC236}">
                <a16:creationId xmlns:a16="http://schemas.microsoft.com/office/drawing/2014/main" id="{8D5865C3-378B-5428-412D-5922F3A70716}"/>
              </a:ext>
            </a:extLst>
          </p:cNvPr>
          <p:cNvSpPr>
            <a:spLocks noGrp="1"/>
          </p:cNvSpPr>
          <p:nvPr>
            <p:ph type="sldNum" sz="quarter" idx="12"/>
          </p:nvPr>
        </p:nvSpPr>
        <p:spPr/>
        <p:txBody>
          <a:bodyPr/>
          <a:lstStyle/>
          <a:p>
            <a:fld id="{1B4BEAE9-A792-412B-8F61-37BC023E3A81}" type="slidenum">
              <a:rPr lang="zh-CN" altLang="en-US" smtClean="0"/>
              <a:t>9</a:t>
            </a:fld>
            <a:endParaRPr lang="zh-CN" altLang="en-US"/>
          </a:p>
        </p:txBody>
      </p:sp>
      <p:sp>
        <p:nvSpPr>
          <p:cNvPr id="13" name="矩形 12">
            <a:extLst>
              <a:ext uri="{FF2B5EF4-FFF2-40B4-BE49-F238E27FC236}">
                <a16:creationId xmlns:a16="http://schemas.microsoft.com/office/drawing/2014/main" id="{DB38B846-BFC0-8E70-0B5F-E34D341D16DD}"/>
              </a:ext>
            </a:extLst>
          </p:cNvPr>
          <p:cNvSpPr/>
          <p:nvPr/>
        </p:nvSpPr>
        <p:spPr>
          <a:xfrm>
            <a:off x="6639186" y="1551431"/>
            <a:ext cx="4714613" cy="169457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rPr>
              <a:t>Instruction tuning with </a:t>
            </a:r>
            <a:r>
              <a:rPr lang="en-US" altLang="zh-CN" sz="2800" b="1" dirty="0">
                <a:solidFill>
                  <a:schemeClr val="tx1"/>
                </a:solidFill>
              </a:rPr>
              <a:t>Struct2D-Set</a:t>
            </a:r>
            <a:r>
              <a:rPr lang="en-US" altLang="zh-CN" sz="2800" dirty="0">
                <a:solidFill>
                  <a:schemeClr val="tx1"/>
                </a:solidFill>
              </a:rPr>
              <a:t> is highly effective for Qwen2.5-VL.</a:t>
            </a:r>
            <a:endParaRPr lang="zh-CN" altLang="en-US" sz="2800" dirty="0">
              <a:solidFill>
                <a:schemeClr val="tx1"/>
              </a:solidFill>
            </a:endParaRPr>
          </a:p>
        </p:txBody>
      </p:sp>
      <p:sp>
        <p:nvSpPr>
          <p:cNvPr id="14" name="矩形 13">
            <a:extLst>
              <a:ext uri="{FF2B5EF4-FFF2-40B4-BE49-F238E27FC236}">
                <a16:creationId xmlns:a16="http://schemas.microsoft.com/office/drawing/2014/main" id="{A563BEA2-0B1E-0F8F-7D44-4609E36B4B0D}"/>
              </a:ext>
            </a:extLst>
          </p:cNvPr>
          <p:cNvSpPr/>
          <p:nvPr/>
        </p:nvSpPr>
        <p:spPr>
          <a:xfrm>
            <a:off x="6639186" y="4266294"/>
            <a:ext cx="4714613" cy="169457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rPr>
              <a:t>Struct2D</a:t>
            </a:r>
            <a:r>
              <a:rPr lang="en-US" altLang="zh-CN" sz="2800" dirty="0">
                <a:solidFill>
                  <a:schemeClr val="tx1"/>
                </a:solidFill>
              </a:rPr>
              <a:t> prompting is more efficient and informative than raw video inputs.</a:t>
            </a:r>
            <a:endParaRPr lang="zh-CN" altLang="en-US" sz="2800" dirty="0">
              <a:solidFill>
                <a:schemeClr val="tx1"/>
              </a:solidFill>
            </a:endParaRPr>
          </a:p>
        </p:txBody>
      </p:sp>
      <p:graphicFrame>
        <p:nvGraphicFramePr>
          <p:cNvPr id="15" name="图表 14">
            <a:extLst>
              <a:ext uri="{FF2B5EF4-FFF2-40B4-BE49-F238E27FC236}">
                <a16:creationId xmlns:a16="http://schemas.microsoft.com/office/drawing/2014/main" id="{F2CEB4CF-36B0-07A2-8F0E-8716F883CAD9}"/>
              </a:ext>
            </a:extLst>
          </p:cNvPr>
          <p:cNvGraphicFramePr>
            <a:graphicFrameLocks/>
          </p:cNvGraphicFramePr>
          <p:nvPr>
            <p:extLst>
              <p:ext uri="{D42A27DB-BD31-4B8C-83A1-F6EECF244321}">
                <p14:modId xmlns:p14="http://schemas.microsoft.com/office/powerpoint/2010/main" val="3537623501"/>
              </p:ext>
            </p:extLst>
          </p:nvPr>
        </p:nvGraphicFramePr>
        <p:xfrm>
          <a:off x="577297" y="1551431"/>
          <a:ext cx="5518707" cy="44094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图表 15">
            <a:extLst>
              <a:ext uri="{FF2B5EF4-FFF2-40B4-BE49-F238E27FC236}">
                <a16:creationId xmlns:a16="http://schemas.microsoft.com/office/drawing/2014/main" id="{565471AF-76CB-5A4C-8B60-BD15BEB8DF04}"/>
              </a:ext>
            </a:extLst>
          </p:cNvPr>
          <p:cNvGraphicFramePr>
            <a:graphicFrameLocks/>
          </p:cNvGraphicFramePr>
          <p:nvPr>
            <p:extLst>
              <p:ext uri="{D42A27DB-BD31-4B8C-83A1-F6EECF244321}">
                <p14:modId xmlns:p14="http://schemas.microsoft.com/office/powerpoint/2010/main" val="1369319789"/>
              </p:ext>
            </p:extLst>
          </p:nvPr>
        </p:nvGraphicFramePr>
        <p:xfrm>
          <a:off x="577294" y="1551431"/>
          <a:ext cx="5518706" cy="44094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图表 16">
            <a:extLst>
              <a:ext uri="{FF2B5EF4-FFF2-40B4-BE49-F238E27FC236}">
                <a16:creationId xmlns:a16="http://schemas.microsoft.com/office/drawing/2014/main" id="{5037C341-03DF-7DBC-AE89-914E3CBE167D}"/>
              </a:ext>
            </a:extLst>
          </p:cNvPr>
          <p:cNvGraphicFramePr>
            <a:graphicFrameLocks/>
          </p:cNvGraphicFramePr>
          <p:nvPr>
            <p:extLst>
              <p:ext uri="{D42A27DB-BD31-4B8C-83A1-F6EECF244321}">
                <p14:modId xmlns:p14="http://schemas.microsoft.com/office/powerpoint/2010/main" val="3817696880"/>
              </p:ext>
            </p:extLst>
          </p:nvPr>
        </p:nvGraphicFramePr>
        <p:xfrm>
          <a:off x="577295" y="1551431"/>
          <a:ext cx="5518705" cy="44094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图表 17">
            <a:extLst>
              <a:ext uri="{FF2B5EF4-FFF2-40B4-BE49-F238E27FC236}">
                <a16:creationId xmlns:a16="http://schemas.microsoft.com/office/drawing/2014/main" id="{5A6C118D-AF13-0FD0-F9F6-3F72F04E6AEC}"/>
              </a:ext>
            </a:extLst>
          </p:cNvPr>
          <p:cNvGraphicFramePr>
            <a:graphicFrameLocks/>
          </p:cNvGraphicFramePr>
          <p:nvPr>
            <p:extLst>
              <p:ext uri="{D42A27DB-BD31-4B8C-83A1-F6EECF244321}">
                <p14:modId xmlns:p14="http://schemas.microsoft.com/office/powerpoint/2010/main" val="4246923227"/>
              </p:ext>
            </p:extLst>
          </p:nvPr>
        </p:nvGraphicFramePr>
        <p:xfrm>
          <a:off x="577295" y="1551431"/>
          <a:ext cx="5518705" cy="4409442"/>
        </p:xfrm>
        <a:graphic>
          <a:graphicData uri="http://schemas.openxmlformats.org/drawingml/2006/chart">
            <c:chart xmlns:c="http://schemas.openxmlformats.org/drawingml/2006/chart" xmlns:r="http://schemas.openxmlformats.org/officeDocument/2006/relationships" r:id="rId6"/>
          </a:graphicData>
        </a:graphic>
      </p:graphicFrame>
      <p:pic>
        <p:nvPicPr>
          <p:cNvPr id="20" name="图片 19">
            <a:extLst>
              <a:ext uri="{FF2B5EF4-FFF2-40B4-BE49-F238E27FC236}">
                <a16:creationId xmlns:a16="http://schemas.microsoft.com/office/drawing/2014/main" id="{AFE563AA-4BD7-C384-4D49-9A571A2E3513}"/>
              </a:ext>
            </a:extLst>
          </p:cNvPr>
          <p:cNvPicPr>
            <a:picLocks noChangeAspect="1"/>
          </p:cNvPicPr>
          <p:nvPr/>
        </p:nvPicPr>
        <p:blipFill>
          <a:blip r:embed="rId7"/>
          <a:stretch>
            <a:fillRect/>
          </a:stretch>
        </p:blipFill>
        <p:spPr>
          <a:xfrm>
            <a:off x="1044693" y="2158116"/>
            <a:ext cx="2216667" cy="570847"/>
          </a:xfrm>
          <a:prstGeom prst="rect">
            <a:avLst/>
          </a:prstGeom>
        </p:spPr>
      </p:pic>
      <p:sp>
        <p:nvSpPr>
          <p:cNvPr id="26" name="任意多边形: 形状 25">
            <a:extLst>
              <a:ext uri="{FF2B5EF4-FFF2-40B4-BE49-F238E27FC236}">
                <a16:creationId xmlns:a16="http://schemas.microsoft.com/office/drawing/2014/main" id="{16493231-BC9E-0C70-25DF-6E47D32222CC}"/>
              </a:ext>
            </a:extLst>
          </p:cNvPr>
          <p:cNvSpPr/>
          <p:nvPr/>
        </p:nvSpPr>
        <p:spPr>
          <a:xfrm>
            <a:off x="577290" y="1551431"/>
            <a:ext cx="5518705" cy="4409439"/>
          </a:xfrm>
          <a:custGeom>
            <a:avLst/>
            <a:gdLst>
              <a:gd name="connsiteX0" fmla="*/ 2165910 w 5518705"/>
              <a:gd name="connsiteY0" fmla="*/ 2445259 h 4409439"/>
              <a:gd name="connsiteX1" fmla="*/ 2165910 w 5518705"/>
              <a:gd name="connsiteY1" fmla="*/ 3557779 h 4409439"/>
              <a:gd name="connsiteX2" fmla="*/ 2847900 w 5518705"/>
              <a:gd name="connsiteY2" fmla="*/ 3557779 h 4409439"/>
              <a:gd name="connsiteX3" fmla="*/ 2847900 w 5518705"/>
              <a:gd name="connsiteY3" fmla="*/ 2445259 h 4409439"/>
              <a:gd name="connsiteX4" fmla="*/ 3929940 w 5518705"/>
              <a:gd name="connsiteY4" fmla="*/ 1111759 h 4409439"/>
              <a:gd name="connsiteX5" fmla="*/ 3929940 w 5518705"/>
              <a:gd name="connsiteY5" fmla="*/ 3561589 h 4409439"/>
              <a:gd name="connsiteX6" fmla="*/ 4615740 w 5518705"/>
              <a:gd name="connsiteY6" fmla="*/ 3561589 h 4409439"/>
              <a:gd name="connsiteX7" fmla="*/ 4615740 w 5518705"/>
              <a:gd name="connsiteY7" fmla="*/ 1111759 h 4409439"/>
              <a:gd name="connsiteX8" fmla="*/ 0 w 5518705"/>
              <a:gd name="connsiteY8" fmla="*/ 0 h 4409439"/>
              <a:gd name="connsiteX9" fmla="*/ 5518705 w 5518705"/>
              <a:gd name="connsiteY9" fmla="*/ 0 h 4409439"/>
              <a:gd name="connsiteX10" fmla="*/ 5518705 w 5518705"/>
              <a:gd name="connsiteY10" fmla="*/ 4409439 h 4409439"/>
              <a:gd name="connsiteX11" fmla="*/ 0 w 5518705"/>
              <a:gd name="connsiteY11" fmla="*/ 4409439 h 440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18705" h="4409439">
                <a:moveTo>
                  <a:pt x="2165910" y="2445259"/>
                </a:moveTo>
                <a:lnTo>
                  <a:pt x="2165910" y="3557779"/>
                </a:lnTo>
                <a:lnTo>
                  <a:pt x="2847900" y="3557779"/>
                </a:lnTo>
                <a:lnTo>
                  <a:pt x="2847900" y="2445259"/>
                </a:lnTo>
                <a:close/>
                <a:moveTo>
                  <a:pt x="3929940" y="1111759"/>
                </a:moveTo>
                <a:lnTo>
                  <a:pt x="3929940" y="3561589"/>
                </a:lnTo>
                <a:lnTo>
                  <a:pt x="4615740" y="3561589"/>
                </a:lnTo>
                <a:lnTo>
                  <a:pt x="4615740" y="1111759"/>
                </a:lnTo>
                <a:close/>
                <a:moveTo>
                  <a:pt x="0" y="0"/>
                </a:moveTo>
                <a:lnTo>
                  <a:pt x="5518705" y="0"/>
                </a:lnTo>
                <a:lnTo>
                  <a:pt x="5518705" y="4409439"/>
                </a:lnTo>
                <a:lnTo>
                  <a:pt x="0" y="4409439"/>
                </a:lnTo>
                <a:close/>
              </a:path>
            </a:pathLst>
          </a:custGeom>
          <a:solidFill>
            <a:schemeClr val="tx1">
              <a:alpha val="50000"/>
            </a:schemeClr>
          </a:solidFill>
          <a:ln>
            <a:noFill/>
          </a:ln>
          <a:effectLst>
            <a:glow rad="101600">
              <a:schemeClr val="bg1">
                <a:alpha val="60000"/>
              </a:schemeClr>
            </a:glo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 name="任意多边形: 形状 30">
            <a:extLst>
              <a:ext uri="{FF2B5EF4-FFF2-40B4-BE49-F238E27FC236}">
                <a16:creationId xmlns:a16="http://schemas.microsoft.com/office/drawing/2014/main" id="{C1FFE779-75A6-6DFC-B8F9-E61B9445B746}"/>
              </a:ext>
            </a:extLst>
          </p:cNvPr>
          <p:cNvSpPr/>
          <p:nvPr/>
        </p:nvSpPr>
        <p:spPr>
          <a:xfrm>
            <a:off x="577290" y="1551431"/>
            <a:ext cx="5518705" cy="4409442"/>
          </a:xfrm>
          <a:custGeom>
            <a:avLst/>
            <a:gdLst>
              <a:gd name="connsiteX0" fmla="*/ 3042683 w 5518705"/>
              <a:gd name="connsiteY0" fmla="*/ 1911859 h 4409442"/>
              <a:gd name="connsiteX1" fmla="*/ 3042683 w 5518705"/>
              <a:gd name="connsiteY1" fmla="*/ 3561589 h 4409442"/>
              <a:gd name="connsiteX2" fmla="*/ 3724673 w 5518705"/>
              <a:gd name="connsiteY2" fmla="*/ 3561589 h 4409442"/>
              <a:gd name="connsiteX3" fmla="*/ 3724673 w 5518705"/>
              <a:gd name="connsiteY3" fmla="*/ 1911859 h 4409442"/>
              <a:gd name="connsiteX4" fmla="*/ 3921473 w 5518705"/>
              <a:gd name="connsiteY4" fmla="*/ 1111759 h 4409442"/>
              <a:gd name="connsiteX5" fmla="*/ 3921473 w 5518705"/>
              <a:gd name="connsiteY5" fmla="*/ 3565399 h 4409442"/>
              <a:gd name="connsiteX6" fmla="*/ 4603463 w 5518705"/>
              <a:gd name="connsiteY6" fmla="*/ 3565399 h 4409442"/>
              <a:gd name="connsiteX7" fmla="*/ 4603463 w 5518705"/>
              <a:gd name="connsiteY7" fmla="*/ 1111759 h 4409442"/>
              <a:gd name="connsiteX8" fmla="*/ 0 w 5518705"/>
              <a:gd name="connsiteY8" fmla="*/ 0 h 4409442"/>
              <a:gd name="connsiteX9" fmla="*/ 5518705 w 5518705"/>
              <a:gd name="connsiteY9" fmla="*/ 0 h 4409442"/>
              <a:gd name="connsiteX10" fmla="*/ 5518705 w 5518705"/>
              <a:gd name="connsiteY10" fmla="*/ 4409442 h 4409442"/>
              <a:gd name="connsiteX11" fmla="*/ 0 w 5518705"/>
              <a:gd name="connsiteY11" fmla="*/ 4409442 h 440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18705" h="4409442">
                <a:moveTo>
                  <a:pt x="3042683" y="1911859"/>
                </a:moveTo>
                <a:lnTo>
                  <a:pt x="3042683" y="3561589"/>
                </a:lnTo>
                <a:lnTo>
                  <a:pt x="3724673" y="3561589"/>
                </a:lnTo>
                <a:lnTo>
                  <a:pt x="3724673" y="1911859"/>
                </a:lnTo>
                <a:close/>
                <a:moveTo>
                  <a:pt x="3921473" y="1111759"/>
                </a:moveTo>
                <a:lnTo>
                  <a:pt x="3921473" y="3565399"/>
                </a:lnTo>
                <a:lnTo>
                  <a:pt x="4603463" y="3565399"/>
                </a:lnTo>
                <a:lnTo>
                  <a:pt x="4603463" y="1111759"/>
                </a:lnTo>
                <a:close/>
                <a:moveTo>
                  <a:pt x="0" y="0"/>
                </a:moveTo>
                <a:lnTo>
                  <a:pt x="5518705" y="0"/>
                </a:lnTo>
                <a:lnTo>
                  <a:pt x="5518705" y="4409442"/>
                </a:lnTo>
                <a:lnTo>
                  <a:pt x="0" y="4409442"/>
                </a:lnTo>
                <a:close/>
              </a:path>
            </a:pathLst>
          </a:custGeom>
          <a:solidFill>
            <a:schemeClr val="tx1">
              <a:alpha val="50000"/>
            </a:schemeClr>
          </a:solidFill>
          <a:ln>
            <a:noFill/>
          </a:ln>
          <a:effectLst>
            <a:glow rad="101600">
              <a:schemeClr val="bg1">
                <a:alpha val="60000"/>
              </a:schemeClr>
            </a:glo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43" name="组合 42">
            <a:extLst>
              <a:ext uri="{FF2B5EF4-FFF2-40B4-BE49-F238E27FC236}">
                <a16:creationId xmlns:a16="http://schemas.microsoft.com/office/drawing/2014/main" id="{A23B8E65-7DB7-41D4-8AD6-ACFFE7E94C06}"/>
              </a:ext>
            </a:extLst>
          </p:cNvPr>
          <p:cNvGrpSpPr/>
          <p:nvPr/>
        </p:nvGrpSpPr>
        <p:grpSpPr>
          <a:xfrm>
            <a:off x="2350771" y="2640330"/>
            <a:ext cx="815339" cy="1374321"/>
            <a:chOff x="2350771" y="2640330"/>
            <a:chExt cx="815339" cy="1374321"/>
          </a:xfrm>
        </p:grpSpPr>
        <p:cxnSp>
          <p:nvCxnSpPr>
            <p:cNvPr id="36" name="直接箭头连接符 35">
              <a:extLst>
                <a:ext uri="{FF2B5EF4-FFF2-40B4-BE49-F238E27FC236}">
                  <a16:creationId xmlns:a16="http://schemas.microsoft.com/office/drawing/2014/main" id="{1AECCD5E-DECA-32C6-D263-9DD80D5D85C8}"/>
                </a:ext>
              </a:extLst>
            </p:cNvPr>
            <p:cNvCxnSpPr>
              <a:cxnSpLocks/>
            </p:cNvCxnSpPr>
            <p:nvPr/>
          </p:nvCxnSpPr>
          <p:spPr>
            <a:xfrm>
              <a:off x="3074126" y="2640330"/>
              <a:ext cx="0" cy="1374321"/>
            </a:xfrm>
            <a:prstGeom prst="straightConnector1">
              <a:avLst/>
            </a:prstGeom>
            <a:ln w="381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BDF8D846-15CA-9955-8733-342A0CDE08C2}"/>
                </a:ext>
              </a:extLst>
            </p:cNvPr>
            <p:cNvSpPr txBox="1"/>
            <p:nvPr/>
          </p:nvSpPr>
          <p:spPr>
            <a:xfrm>
              <a:off x="2350771" y="3187141"/>
              <a:ext cx="815339" cy="369332"/>
            </a:xfrm>
            <a:prstGeom prst="rect">
              <a:avLst/>
            </a:prstGeom>
            <a:noFill/>
          </p:spPr>
          <p:txBody>
            <a:bodyPr wrap="square" rtlCol="0">
              <a:spAutoFit/>
            </a:bodyPr>
            <a:lstStyle/>
            <a:p>
              <a:r>
                <a:rPr lang="en-US" altLang="zh-CN" dirty="0">
                  <a:solidFill>
                    <a:schemeClr val="bg1"/>
                  </a:solidFill>
                </a:rPr>
                <a:t>11.2%</a:t>
              </a:r>
              <a:endParaRPr lang="zh-CN" altLang="en-US" dirty="0">
                <a:solidFill>
                  <a:schemeClr val="bg1"/>
                </a:solidFill>
              </a:endParaRPr>
            </a:p>
          </p:txBody>
        </p:sp>
      </p:grpSp>
      <p:grpSp>
        <p:nvGrpSpPr>
          <p:cNvPr id="44" name="组合 43">
            <a:extLst>
              <a:ext uri="{FF2B5EF4-FFF2-40B4-BE49-F238E27FC236}">
                <a16:creationId xmlns:a16="http://schemas.microsoft.com/office/drawing/2014/main" id="{DF0969B5-14C0-743D-FF7D-DB63B5C0EEFA}"/>
              </a:ext>
            </a:extLst>
          </p:cNvPr>
          <p:cNvGrpSpPr/>
          <p:nvPr/>
        </p:nvGrpSpPr>
        <p:grpSpPr>
          <a:xfrm>
            <a:off x="3336642" y="2640330"/>
            <a:ext cx="815339" cy="822960"/>
            <a:chOff x="3336642" y="2640330"/>
            <a:chExt cx="815339" cy="822960"/>
          </a:xfrm>
        </p:grpSpPr>
        <p:cxnSp>
          <p:nvCxnSpPr>
            <p:cNvPr id="40" name="直接箭头连接符 39">
              <a:extLst>
                <a:ext uri="{FF2B5EF4-FFF2-40B4-BE49-F238E27FC236}">
                  <a16:creationId xmlns:a16="http://schemas.microsoft.com/office/drawing/2014/main" id="{917EB01D-9B95-D152-EC2C-C7CF41BC6BC5}"/>
                </a:ext>
              </a:extLst>
            </p:cNvPr>
            <p:cNvCxnSpPr>
              <a:cxnSpLocks/>
            </p:cNvCxnSpPr>
            <p:nvPr/>
          </p:nvCxnSpPr>
          <p:spPr>
            <a:xfrm>
              <a:off x="3958046" y="2640330"/>
              <a:ext cx="0" cy="822960"/>
            </a:xfrm>
            <a:prstGeom prst="straightConnector1">
              <a:avLst/>
            </a:prstGeom>
            <a:ln w="381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BE8AE711-13F5-EA2D-EE9A-CDAE41FD2EA2}"/>
                </a:ext>
              </a:extLst>
            </p:cNvPr>
            <p:cNvSpPr txBox="1"/>
            <p:nvPr/>
          </p:nvSpPr>
          <p:spPr>
            <a:xfrm>
              <a:off x="3336642" y="2909294"/>
              <a:ext cx="815339" cy="369332"/>
            </a:xfrm>
            <a:prstGeom prst="rect">
              <a:avLst/>
            </a:prstGeom>
            <a:noFill/>
          </p:spPr>
          <p:txBody>
            <a:bodyPr wrap="square" rtlCol="0">
              <a:spAutoFit/>
            </a:bodyPr>
            <a:lstStyle/>
            <a:p>
              <a:r>
                <a:rPr lang="en-US" altLang="zh-CN" dirty="0">
                  <a:solidFill>
                    <a:schemeClr val="bg1"/>
                  </a:solidFill>
                </a:rPr>
                <a:t>6.7%</a:t>
              </a:r>
              <a:endParaRPr lang="zh-CN" altLang="en-US" dirty="0">
                <a:solidFill>
                  <a:schemeClr val="bg1"/>
                </a:solidFill>
              </a:endParaRPr>
            </a:p>
          </p:txBody>
        </p:sp>
      </p:grpSp>
      <p:sp>
        <p:nvSpPr>
          <p:cNvPr id="33" name="矩形 32">
            <a:extLst>
              <a:ext uri="{FF2B5EF4-FFF2-40B4-BE49-F238E27FC236}">
                <a16:creationId xmlns:a16="http://schemas.microsoft.com/office/drawing/2014/main" id="{1A544371-4F44-96E3-589E-4F23904B65C3}"/>
              </a:ext>
            </a:extLst>
          </p:cNvPr>
          <p:cNvSpPr/>
          <p:nvPr/>
        </p:nvSpPr>
        <p:spPr>
          <a:xfrm>
            <a:off x="0" y="0"/>
            <a:ext cx="12192000" cy="6858000"/>
          </a:xfrm>
          <a:prstGeom prst="rect">
            <a:avLst/>
          </a:prstGeom>
          <a:solidFill>
            <a:schemeClr val="tx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F7E2A68F-3881-55FF-57E2-0EA791D92FDD}"/>
              </a:ext>
            </a:extLst>
          </p:cNvPr>
          <p:cNvSpPr/>
          <p:nvPr/>
        </p:nvSpPr>
        <p:spPr>
          <a:xfrm>
            <a:off x="2108200" y="2312270"/>
            <a:ext cx="7975600" cy="28739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r>
              <a:rPr lang="en-US" altLang="zh-CN" sz="4000" b="1" i="1" dirty="0">
                <a:solidFill>
                  <a:schemeClr val="tx1"/>
                </a:solidFill>
              </a:rPr>
              <a:t>Struct2D</a:t>
            </a:r>
            <a:r>
              <a:rPr lang="en-US" altLang="zh-CN" sz="4000" i="1" dirty="0">
                <a:solidFill>
                  <a:schemeClr val="tx1"/>
                </a:solidFill>
              </a:rPr>
              <a:t> is NOT only a </a:t>
            </a:r>
            <a:r>
              <a:rPr lang="en-US" altLang="zh-CN" sz="4000" b="1" i="1" dirty="0">
                <a:solidFill>
                  <a:schemeClr val="tx1"/>
                </a:solidFill>
              </a:rPr>
              <a:t>powerful prompting strategy</a:t>
            </a:r>
            <a:r>
              <a:rPr lang="en-US" altLang="zh-CN" sz="4000" i="1" dirty="0">
                <a:solidFill>
                  <a:schemeClr val="tx1"/>
                </a:solidFill>
              </a:rPr>
              <a:t>; it also provides a </a:t>
            </a:r>
            <a:r>
              <a:rPr lang="en-US" altLang="zh-CN" sz="4000" b="1" i="1" dirty="0">
                <a:solidFill>
                  <a:schemeClr val="tx1"/>
                </a:solidFill>
              </a:rPr>
              <a:t>strong training interface</a:t>
            </a:r>
            <a:r>
              <a:rPr lang="en-US" altLang="zh-CN" sz="4000" i="1" dirty="0">
                <a:solidFill>
                  <a:schemeClr val="tx1"/>
                </a:solidFill>
              </a:rPr>
              <a:t>.</a:t>
            </a:r>
            <a:endParaRPr lang="zh-CN" altLang="en-US" sz="4000" i="1" dirty="0">
              <a:solidFill>
                <a:schemeClr val="tx1"/>
              </a:solidFill>
            </a:endParaRPr>
          </a:p>
        </p:txBody>
      </p:sp>
    </p:spTree>
    <p:extLst>
      <p:ext uri="{BB962C8B-B14F-4D97-AF65-F5344CB8AC3E}">
        <p14:creationId xmlns:p14="http://schemas.microsoft.com/office/powerpoint/2010/main" val="420675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3"/>
                                        </p:tgtEl>
                                        <p:attrNameLst>
                                          <p:attrName>style.visibility</p:attrName>
                                        </p:attrNameLst>
                                      </p:cBhvr>
                                      <p:to>
                                        <p:strVal val="hidden"/>
                                      </p:to>
                                    </p:set>
                                  </p:childTnLst>
                                </p:cTn>
                              </p:par>
                            </p:childTnLst>
                          </p:cTn>
                        </p:par>
                        <p:par>
                          <p:cTn id="35" fill="hold">
                            <p:stCondLst>
                              <p:cond delay="0"/>
                            </p:stCondLst>
                            <p:childTnLst>
                              <p:par>
                                <p:cTn id="36" presetID="10"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22" presetClass="entr" presetSubtype="4"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down)">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Graphic spid="16" grpId="0">
        <p:bldAsOne/>
      </p:bldGraphic>
      <p:bldGraphic spid="17" grpId="0">
        <p:bldAsOne/>
      </p:bldGraphic>
      <p:bldGraphic spid="18" grpId="0">
        <p:bldAsOne/>
      </p:bldGraphic>
      <p:bldP spid="26" grpId="0" animBg="1"/>
      <p:bldP spid="26" grpId="1" animBg="1"/>
      <p:bldP spid="31" grpId="0" animBg="1"/>
      <p:bldP spid="33" grpId="0" animBg="1"/>
      <p:bldP spid="3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lides-1">
      <a:majorFont>
        <a:latin typeface="Palatino Linotype"/>
        <a:ea typeface="等线 Light"/>
        <a:cs typeface=""/>
      </a:majorFont>
      <a:minorFont>
        <a:latin typeface="Palatino Linotype"/>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2946</Words>
  <Application>Microsoft Office PowerPoint</Application>
  <PresentationFormat>宽屏</PresentationFormat>
  <Paragraphs>226</Paragraphs>
  <Slides>13</Slides>
  <Notes>13</Notes>
  <HiddenSlides>1</HiddenSlides>
  <MMClips>1</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13</vt:i4>
      </vt:variant>
    </vt:vector>
  </HeadingPairs>
  <TitlesOfParts>
    <vt:vector size="21" baseType="lpstr">
      <vt:lpstr>等线</vt:lpstr>
      <vt:lpstr>等线 Light</vt:lpstr>
      <vt:lpstr>Arial</vt:lpstr>
      <vt:lpstr>Monotype Corsiva</vt:lpstr>
      <vt:lpstr>Palatino Linotype</vt:lpstr>
      <vt:lpstr>Times New Roman</vt:lpstr>
      <vt:lpstr>Office 主题​​</vt:lpstr>
      <vt:lpstr>自定义设计方案</vt:lpstr>
      <vt:lpstr>Struct2D: A Perception-Guided Framework for  Spatial Reasoning in MLLMs</vt:lpstr>
      <vt:lpstr>Why do we need Spatial Reasoning?</vt:lpstr>
      <vt:lpstr>MLLMs struggle with 3D spatial reasoning</vt:lpstr>
      <vt:lpstr>How can MLLMs better perform spatial reasoning?</vt:lpstr>
      <vt:lpstr>Struct2D: A Perception-Guided Prompting Framework</vt:lpstr>
      <vt:lpstr>Struct2D Unlocks MLLMs’ Spatial Reasoning Ability</vt:lpstr>
      <vt:lpstr>Importance of a Good Prompting Strategy</vt:lpstr>
      <vt:lpstr>Unlocking open-source MLLMs’ spatial reasoning</vt:lpstr>
      <vt:lpstr>Unlocking open-source MLLMs’ spatial reasoning</vt:lpstr>
      <vt:lpstr>Conclusions and Takeaways</vt:lpstr>
      <vt:lpstr>Limitations and Future Directions</vt:lpstr>
      <vt:lpstr>Thank you!</vt:lpstr>
      <vt:lpstr>Large-Scale Instruction Tuning with Struct2D-Set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Hanhui Wang</dc:creator>
  <cp:lastModifiedBy>Hanhui Wang</cp:lastModifiedBy>
  <cp:revision>14</cp:revision>
  <dcterms:created xsi:type="dcterms:W3CDTF">2025-11-19T16:03:14Z</dcterms:created>
  <dcterms:modified xsi:type="dcterms:W3CDTF">2025-11-21T15:12:56Z</dcterms:modified>
</cp:coreProperties>
</file>